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4"/>
  </p:notesMasterIdLst>
  <p:handoutMasterIdLst>
    <p:handoutMasterId r:id="rId75"/>
  </p:handoutMasterIdLst>
  <p:sldIdLst>
    <p:sldId id="289" r:id="rId2"/>
    <p:sldId id="513" r:id="rId3"/>
    <p:sldId id="510" r:id="rId4"/>
    <p:sldId id="511" r:id="rId5"/>
    <p:sldId id="480" r:id="rId6"/>
    <p:sldId id="497" r:id="rId7"/>
    <p:sldId id="482" r:id="rId8"/>
    <p:sldId id="531" r:id="rId9"/>
    <p:sldId id="532" r:id="rId10"/>
    <p:sldId id="530" r:id="rId11"/>
    <p:sldId id="505" r:id="rId12"/>
    <p:sldId id="533" r:id="rId13"/>
    <p:sldId id="332" r:id="rId14"/>
    <p:sldId id="526" r:id="rId15"/>
    <p:sldId id="529" r:id="rId16"/>
    <p:sldId id="528" r:id="rId17"/>
    <p:sldId id="527" r:id="rId18"/>
    <p:sldId id="523" r:id="rId19"/>
    <p:sldId id="370" r:id="rId20"/>
    <p:sldId id="534" r:id="rId21"/>
    <p:sldId id="399" r:id="rId22"/>
    <p:sldId id="396" r:id="rId23"/>
    <p:sldId id="525" r:id="rId24"/>
    <p:sldId id="473" r:id="rId25"/>
    <p:sldId id="515" r:id="rId26"/>
    <p:sldId id="506" r:id="rId27"/>
    <p:sldId id="499" r:id="rId28"/>
    <p:sldId id="500" r:id="rId29"/>
    <p:sldId id="516" r:id="rId30"/>
    <p:sldId id="517" r:id="rId31"/>
    <p:sldId id="501" r:id="rId32"/>
    <p:sldId id="508" r:id="rId33"/>
    <p:sldId id="371" r:id="rId34"/>
    <p:sldId id="372" r:id="rId35"/>
    <p:sldId id="374" r:id="rId36"/>
    <p:sldId id="373" r:id="rId37"/>
    <p:sldId id="441" r:id="rId38"/>
    <p:sldId id="471" r:id="rId39"/>
    <p:sldId id="439" r:id="rId40"/>
    <p:sldId id="440" r:id="rId41"/>
    <p:sldId id="520" r:id="rId42"/>
    <p:sldId id="413" r:id="rId43"/>
    <p:sldId id="414" r:id="rId44"/>
    <p:sldId id="457" r:id="rId45"/>
    <p:sldId id="507" r:id="rId46"/>
    <p:sldId id="376" r:id="rId47"/>
    <p:sldId id="378" r:id="rId48"/>
    <p:sldId id="380" r:id="rId49"/>
    <p:sldId id="379" r:id="rId50"/>
    <p:sldId id="420" r:id="rId51"/>
    <p:sldId id="483" r:id="rId52"/>
    <p:sldId id="415" r:id="rId53"/>
    <p:sldId id="416" r:id="rId54"/>
    <p:sldId id="385" r:id="rId55"/>
    <p:sldId id="386" r:id="rId56"/>
    <p:sldId id="387" r:id="rId57"/>
    <p:sldId id="388" r:id="rId58"/>
    <p:sldId id="438" r:id="rId59"/>
    <p:sldId id="469" r:id="rId60"/>
    <p:sldId id="470" r:id="rId61"/>
    <p:sldId id="521" r:id="rId62"/>
    <p:sldId id="422" r:id="rId63"/>
    <p:sldId id="407" r:id="rId64"/>
    <p:sldId id="408" r:id="rId65"/>
    <p:sldId id="410" r:id="rId66"/>
    <p:sldId id="524" r:id="rId67"/>
    <p:sldId id="390" r:id="rId68"/>
    <p:sldId id="404" r:id="rId69"/>
    <p:sldId id="391" r:id="rId70"/>
    <p:sldId id="392" r:id="rId71"/>
    <p:sldId id="402" r:id="rId72"/>
    <p:sldId id="421" r:id="rId73"/>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04" autoAdjust="0"/>
    <p:restoredTop sz="94604" autoAdjust="0"/>
  </p:normalViewPr>
  <p:slideViewPr>
    <p:cSldViewPr>
      <p:cViewPr varScale="1">
        <p:scale>
          <a:sx n="57" d="100"/>
          <a:sy n="57" d="100"/>
        </p:scale>
        <p:origin x="1464" y="3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50218808-2501-4A4B-805A-A16567018D6B}" type="datetimeFigureOut">
              <a:rPr lang="en-US" smtClean="0"/>
              <a:pPr/>
              <a:t>11/30/2021</a:t>
            </a:fld>
            <a:endParaRPr lang="en-US" dirty="0"/>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53DB7008-8D9A-45F6-B108-76F6FD48A861}" type="slidenum">
              <a:rPr lang="en-US" smtClean="0"/>
              <a:pPr/>
              <a:t>‹#›</a:t>
            </a:fld>
            <a:endParaRPr lang="en-US" dirty="0"/>
          </a:p>
        </p:txBody>
      </p:sp>
    </p:spTree>
    <p:extLst>
      <p:ext uri="{BB962C8B-B14F-4D97-AF65-F5344CB8AC3E}">
        <p14:creationId xmlns:p14="http://schemas.microsoft.com/office/powerpoint/2010/main" val="5172482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D7F3EA11-7838-4365-9475-906002F488F4}" type="datetimeFigureOut">
              <a:rPr lang="en-US" smtClean="0"/>
              <a:pPr/>
              <a:t>11/30/2021</a:t>
            </a:fld>
            <a:endParaRPr lang="en-US" dirty="0"/>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B468E6B2-AC1F-44CD-81D5-DCEF68277B91}" type="slidenum">
              <a:rPr lang="en-US" smtClean="0"/>
              <a:pPr/>
              <a:t>‹#›</a:t>
            </a:fld>
            <a:endParaRPr lang="en-US" dirty="0"/>
          </a:p>
        </p:txBody>
      </p:sp>
    </p:spTree>
    <p:extLst>
      <p:ext uri="{BB962C8B-B14F-4D97-AF65-F5344CB8AC3E}">
        <p14:creationId xmlns:p14="http://schemas.microsoft.com/office/powerpoint/2010/main" val="2873987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espn.com/nba/story/_/id/28198372/james-harden-scores-60-points-3-quarters-rockets-blowout-win-hawk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twitter.com/kirkgoldsberry/status/1199362617707397120/photo/1"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twitter.com/kirkgoldsberry/status/1197179229697269760/photo/1"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nbcsports.com/washington/wizards/wizards-are-back-top-nbas-scoring-leaderboard"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theathletic.com/1332602/2019/10/29/how-the-wizards-are-using-new-assistant-coach-and-analytics-expert-dean-oliver/"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nba.com/grizzlies/news/memphis-grizzlies-announce-restructuring-of-basketball-operations-department-190411"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tats.nba.com/playerTracking.html"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stats.nba.com/players/hustle-leaders/"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www.nytimes.com/2009/02/15/magazine/15Battier-t.html?pagewanted=all&amp;_r=1&amp;"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whoscored.com/Matches/1602051/Show/USA-Major-League-Soccer-2021-Seattle-Sounders-FC-Real-Salt-Lak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https://www.espn.com/mlb/story/_/id/32644225/mlb-free-agency-tracker-latest-moves-grades-analysis</a:t>
            </a:r>
          </a:p>
        </p:txBody>
      </p:sp>
      <p:sp>
        <p:nvSpPr>
          <p:cNvPr id="4" name="Slide Number Placeholder 3"/>
          <p:cNvSpPr>
            <a:spLocks noGrp="1"/>
          </p:cNvSpPr>
          <p:nvPr>
            <p:ph type="sldNum" sz="quarter" idx="5"/>
          </p:nvPr>
        </p:nvSpPr>
        <p:spPr/>
        <p:txBody>
          <a:bodyPr/>
          <a:lstStyle/>
          <a:p>
            <a:fld id="{B468E6B2-AC1F-44CD-81D5-DCEF68277B91}" type="slidenum">
              <a:rPr lang="en-US" smtClean="0"/>
              <a:pPr/>
              <a:t>3</a:t>
            </a:fld>
            <a:endParaRPr lang="en-US" dirty="0"/>
          </a:p>
        </p:txBody>
      </p:sp>
    </p:spTree>
    <p:extLst>
      <p:ext uri="{BB962C8B-B14F-4D97-AF65-F5344CB8AC3E}">
        <p14:creationId xmlns:p14="http://schemas.microsoft.com/office/powerpoint/2010/main" val="38469847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https://www.basketball-reference.com/leaders/trp_dbl_career.html</a:t>
            </a:r>
          </a:p>
          <a:p>
            <a:r>
              <a:rPr lang="en-US" dirty="0"/>
              <a:t>https://www.usatoday.com/story/sports/nba/2017/04/09/russell-westbrook-record-42nd-triple-double-oscar-robertson/100261858/</a:t>
            </a:r>
          </a:p>
          <a:p>
            <a:r>
              <a:rPr lang="en-US" dirty="0"/>
              <a:t>http://www.nytimes.com/2016/11/29/sports/russell-westbrook-nba-triple-double-oklahoma-city-thunder.html?_r=0</a:t>
            </a:r>
          </a:p>
          <a:p>
            <a:r>
              <a:rPr lang="en-US" dirty="0"/>
              <a:t>Westbrook averaged a triple double for the season, the first player to do so since Robertson (who was the first player in nba history to accomplish that feat)</a:t>
            </a:r>
          </a:p>
          <a:p>
            <a:r>
              <a:rPr lang="en-US" sz="1200" b="0" i="0" kern="1200" dirty="0">
                <a:solidFill>
                  <a:schemeClr val="tx1"/>
                </a:solidFill>
                <a:effectLst/>
                <a:latin typeface="+mn-lt"/>
                <a:ea typeface="+mn-ea"/>
                <a:cs typeface="+mn-cs"/>
              </a:rPr>
              <a:t>Westbrook finished the game averaging 31.9 points, 10.7 rebounds and 10.4 assists per contest. He clinched a season-long triple-double average Friday night against the Phoenix Suns. Robertson logged 41 triple-doubles in 1961-62 when he famously became the first player to average one for a season with 30.8 points, 12.5 rebounds and 11.4 assists.</a:t>
            </a:r>
            <a:endParaRPr lang="en-US" dirty="0"/>
          </a:p>
        </p:txBody>
      </p:sp>
      <p:sp>
        <p:nvSpPr>
          <p:cNvPr id="4" name="Slide Number Placeholder 3"/>
          <p:cNvSpPr>
            <a:spLocks noGrp="1"/>
          </p:cNvSpPr>
          <p:nvPr>
            <p:ph type="sldNum" sz="quarter" idx="10"/>
          </p:nvPr>
        </p:nvSpPr>
        <p:spPr/>
        <p:txBody>
          <a:bodyPr/>
          <a:lstStyle/>
          <a:p>
            <a:fld id="{B468E6B2-AC1F-44CD-81D5-DCEF68277B91}" type="slidenum">
              <a:rPr lang="en-US" smtClean="0"/>
              <a:pPr/>
              <a:t>22</a:t>
            </a:fld>
            <a:endParaRPr lang="en-US" dirty="0"/>
          </a:p>
        </p:txBody>
      </p:sp>
    </p:spTree>
    <p:extLst>
      <p:ext uri="{BB962C8B-B14F-4D97-AF65-F5344CB8AC3E}">
        <p14:creationId xmlns:p14="http://schemas.microsoft.com/office/powerpoint/2010/main" val="397838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https://www.nytimes.com/2021/04/28/sports/basketball/russell-westbrook-triple-double.html</a:t>
            </a:r>
          </a:p>
          <a:p>
            <a:endParaRPr lang="en-US" dirty="0"/>
          </a:p>
        </p:txBody>
      </p:sp>
      <p:sp>
        <p:nvSpPr>
          <p:cNvPr id="4" name="Slide Number Placeholder 3"/>
          <p:cNvSpPr>
            <a:spLocks noGrp="1"/>
          </p:cNvSpPr>
          <p:nvPr>
            <p:ph type="sldNum" sz="quarter" idx="5"/>
          </p:nvPr>
        </p:nvSpPr>
        <p:spPr/>
        <p:txBody>
          <a:bodyPr/>
          <a:lstStyle/>
          <a:p>
            <a:fld id="{B468E6B2-AC1F-44CD-81D5-DCEF68277B91}" type="slidenum">
              <a:rPr lang="en-US" smtClean="0"/>
              <a:pPr/>
              <a:t>23</a:t>
            </a:fld>
            <a:endParaRPr lang="en-US" dirty="0"/>
          </a:p>
        </p:txBody>
      </p:sp>
    </p:spTree>
    <p:extLst>
      <p:ext uri="{BB962C8B-B14F-4D97-AF65-F5344CB8AC3E}">
        <p14:creationId xmlns:p14="http://schemas.microsoft.com/office/powerpoint/2010/main" val="2715004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at :37 and run for 3 mins (3:37)</a:t>
            </a:r>
          </a:p>
        </p:txBody>
      </p:sp>
      <p:sp>
        <p:nvSpPr>
          <p:cNvPr id="4" name="Slide Number Placeholder 3"/>
          <p:cNvSpPr>
            <a:spLocks noGrp="1"/>
          </p:cNvSpPr>
          <p:nvPr>
            <p:ph type="sldNum" sz="quarter" idx="5"/>
          </p:nvPr>
        </p:nvSpPr>
        <p:spPr/>
        <p:txBody>
          <a:bodyPr/>
          <a:lstStyle/>
          <a:p>
            <a:fld id="{B468E6B2-AC1F-44CD-81D5-DCEF68277B91}" type="slidenum">
              <a:rPr lang="en-US" smtClean="0"/>
              <a:pPr/>
              <a:t>24</a:t>
            </a:fld>
            <a:endParaRPr lang="en-US" dirty="0"/>
          </a:p>
        </p:txBody>
      </p:sp>
    </p:spTree>
    <p:extLst>
      <p:ext uri="{BB962C8B-B14F-4D97-AF65-F5344CB8AC3E}">
        <p14:creationId xmlns:p14="http://schemas.microsoft.com/office/powerpoint/2010/main" val="859947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for 2-3 mins, thru Pick &amp; Roll. Run from 1:20 to 4:15</a:t>
            </a:r>
          </a:p>
        </p:txBody>
      </p:sp>
      <p:sp>
        <p:nvSpPr>
          <p:cNvPr id="4" name="Slide Number Placeholder 3"/>
          <p:cNvSpPr>
            <a:spLocks noGrp="1"/>
          </p:cNvSpPr>
          <p:nvPr>
            <p:ph type="sldNum" sz="quarter" idx="5"/>
          </p:nvPr>
        </p:nvSpPr>
        <p:spPr/>
        <p:txBody>
          <a:bodyPr/>
          <a:lstStyle/>
          <a:p>
            <a:fld id="{B468E6B2-AC1F-44CD-81D5-DCEF68277B91}" type="slidenum">
              <a:rPr lang="en-US" smtClean="0"/>
              <a:pPr/>
              <a:t>25</a:t>
            </a:fld>
            <a:endParaRPr lang="en-US" dirty="0"/>
          </a:p>
        </p:txBody>
      </p:sp>
    </p:spTree>
    <p:extLst>
      <p:ext uri="{BB962C8B-B14F-4D97-AF65-F5344CB8AC3E}">
        <p14:creationId xmlns:p14="http://schemas.microsoft.com/office/powerpoint/2010/main" val="38727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https://www.espn.com/nba/story/_/id/28198372/james-harden-scores-60-points-3-quarters-rockets-blowout-win-hawks</a:t>
            </a:r>
            <a:endParaRPr lang="en-US" dirty="0"/>
          </a:p>
          <a:p>
            <a:r>
              <a:rPr lang="en-US" dirty="0"/>
              <a:t>Highlighting James Harden’s scoring, teeing up for how he will then stack up when advanced analytics are considered</a:t>
            </a:r>
          </a:p>
        </p:txBody>
      </p:sp>
      <p:sp>
        <p:nvSpPr>
          <p:cNvPr id="4" name="Slide Number Placeholder 3"/>
          <p:cNvSpPr>
            <a:spLocks noGrp="1"/>
          </p:cNvSpPr>
          <p:nvPr>
            <p:ph type="sldNum" sz="quarter" idx="5"/>
          </p:nvPr>
        </p:nvSpPr>
        <p:spPr/>
        <p:txBody>
          <a:bodyPr/>
          <a:lstStyle/>
          <a:p>
            <a:fld id="{B468E6B2-AC1F-44CD-81D5-DCEF68277B91}" type="slidenum">
              <a:rPr lang="en-US" smtClean="0"/>
              <a:pPr/>
              <a:t>26</a:t>
            </a:fld>
            <a:endParaRPr lang="en-US" dirty="0"/>
          </a:p>
        </p:txBody>
      </p:sp>
    </p:spTree>
    <p:extLst>
      <p:ext uri="{BB962C8B-B14F-4D97-AF65-F5344CB8AC3E}">
        <p14:creationId xmlns:p14="http://schemas.microsoft.com/office/powerpoint/2010/main" val="14790882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https://twitter.com/kirkgoldsberry/status/1199362617707397120/photo/1</a:t>
            </a:r>
            <a:endParaRPr lang="en-US" dirty="0"/>
          </a:p>
        </p:txBody>
      </p:sp>
      <p:sp>
        <p:nvSpPr>
          <p:cNvPr id="4" name="Slide Number Placeholder 3"/>
          <p:cNvSpPr>
            <a:spLocks noGrp="1"/>
          </p:cNvSpPr>
          <p:nvPr>
            <p:ph type="sldNum" sz="quarter" idx="5"/>
          </p:nvPr>
        </p:nvSpPr>
        <p:spPr/>
        <p:txBody>
          <a:bodyPr/>
          <a:lstStyle/>
          <a:p>
            <a:fld id="{B468E6B2-AC1F-44CD-81D5-DCEF68277B91}" type="slidenum">
              <a:rPr lang="en-US" smtClean="0"/>
              <a:pPr/>
              <a:t>27</a:t>
            </a:fld>
            <a:endParaRPr lang="en-US" dirty="0"/>
          </a:p>
        </p:txBody>
      </p:sp>
    </p:spTree>
    <p:extLst>
      <p:ext uri="{BB962C8B-B14F-4D97-AF65-F5344CB8AC3E}">
        <p14:creationId xmlns:p14="http://schemas.microsoft.com/office/powerpoint/2010/main" val="2480873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https://twitter.com/kirkgoldsberry/status/1197179229697269760/photo/1</a:t>
            </a:r>
            <a:endParaRPr lang="en-US" dirty="0"/>
          </a:p>
          <a:p>
            <a:r>
              <a:rPr lang="en-US" sz="1200" b="0" i="0" kern="1200" dirty="0">
                <a:solidFill>
                  <a:schemeClr val="tx1"/>
                </a:solidFill>
                <a:effectLst/>
                <a:latin typeface="+mn-lt"/>
                <a:ea typeface="+mn-ea"/>
                <a:cs typeface="+mn-cs"/>
              </a:rPr>
              <a:t>James Harden has attempted 200 3s in his first 14 games</a:t>
            </a:r>
            <a:endParaRPr lang="en-US" dirty="0"/>
          </a:p>
        </p:txBody>
      </p:sp>
      <p:sp>
        <p:nvSpPr>
          <p:cNvPr id="4" name="Slide Number Placeholder 3"/>
          <p:cNvSpPr>
            <a:spLocks noGrp="1"/>
          </p:cNvSpPr>
          <p:nvPr>
            <p:ph type="sldNum" sz="quarter" idx="5"/>
          </p:nvPr>
        </p:nvSpPr>
        <p:spPr/>
        <p:txBody>
          <a:bodyPr/>
          <a:lstStyle/>
          <a:p>
            <a:fld id="{B468E6B2-AC1F-44CD-81D5-DCEF68277B91}" type="slidenum">
              <a:rPr lang="en-US" smtClean="0"/>
              <a:pPr/>
              <a:t>28</a:t>
            </a:fld>
            <a:endParaRPr lang="en-US" dirty="0"/>
          </a:p>
        </p:txBody>
      </p:sp>
    </p:spTree>
    <p:extLst>
      <p:ext uri="{BB962C8B-B14F-4D97-AF65-F5344CB8AC3E}">
        <p14:creationId xmlns:p14="http://schemas.microsoft.com/office/powerpoint/2010/main" val="5635771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https://public.tableau.com/profile/fennsk#!/vizhome/NBAAdvancedStats_0/DistributionofChosenMetric</a:t>
            </a:r>
          </a:p>
        </p:txBody>
      </p:sp>
      <p:sp>
        <p:nvSpPr>
          <p:cNvPr id="4" name="Slide Number Placeholder 3"/>
          <p:cNvSpPr>
            <a:spLocks noGrp="1"/>
          </p:cNvSpPr>
          <p:nvPr>
            <p:ph type="sldNum" sz="quarter" idx="5"/>
          </p:nvPr>
        </p:nvSpPr>
        <p:spPr/>
        <p:txBody>
          <a:bodyPr/>
          <a:lstStyle/>
          <a:p>
            <a:fld id="{B468E6B2-AC1F-44CD-81D5-DCEF68277B91}" type="slidenum">
              <a:rPr lang="en-US" smtClean="0"/>
              <a:pPr/>
              <a:t>29</a:t>
            </a:fld>
            <a:endParaRPr lang="en-US" dirty="0"/>
          </a:p>
        </p:txBody>
      </p:sp>
    </p:spTree>
    <p:extLst>
      <p:ext uri="{BB962C8B-B14F-4D97-AF65-F5344CB8AC3E}">
        <p14:creationId xmlns:p14="http://schemas.microsoft.com/office/powerpoint/2010/main" val="32390006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https://public.tableau.com/profile/fennsk#!/vizhome/NBAPlayerProfiles_15694132774600/Comparingalongpositionalpercentiles</a:t>
            </a:r>
          </a:p>
        </p:txBody>
      </p:sp>
      <p:sp>
        <p:nvSpPr>
          <p:cNvPr id="4" name="Slide Number Placeholder 3"/>
          <p:cNvSpPr>
            <a:spLocks noGrp="1"/>
          </p:cNvSpPr>
          <p:nvPr>
            <p:ph type="sldNum" sz="quarter" idx="5"/>
          </p:nvPr>
        </p:nvSpPr>
        <p:spPr/>
        <p:txBody>
          <a:bodyPr/>
          <a:lstStyle/>
          <a:p>
            <a:fld id="{B468E6B2-AC1F-44CD-81D5-DCEF68277B91}" type="slidenum">
              <a:rPr lang="en-US" smtClean="0"/>
              <a:pPr/>
              <a:t>30</a:t>
            </a:fld>
            <a:endParaRPr lang="en-US" dirty="0"/>
          </a:p>
        </p:txBody>
      </p:sp>
    </p:spTree>
    <p:extLst>
      <p:ext uri="{BB962C8B-B14F-4D97-AF65-F5344CB8AC3E}">
        <p14:creationId xmlns:p14="http://schemas.microsoft.com/office/powerpoint/2010/main" val="16409989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https://www.nbcsports.com/washington/wizards/wizards-are-back-top-nbas-scoring-leaderboard</a:t>
            </a:r>
            <a:endParaRPr lang="en-US" dirty="0"/>
          </a:p>
        </p:txBody>
      </p:sp>
      <p:sp>
        <p:nvSpPr>
          <p:cNvPr id="4" name="Slide Number Placeholder 3"/>
          <p:cNvSpPr>
            <a:spLocks noGrp="1"/>
          </p:cNvSpPr>
          <p:nvPr>
            <p:ph type="sldNum" sz="quarter" idx="5"/>
          </p:nvPr>
        </p:nvSpPr>
        <p:spPr/>
        <p:txBody>
          <a:bodyPr/>
          <a:lstStyle/>
          <a:p>
            <a:fld id="{B468E6B2-AC1F-44CD-81D5-DCEF68277B91}" type="slidenum">
              <a:rPr lang="en-US" smtClean="0"/>
              <a:pPr/>
              <a:t>31</a:t>
            </a:fld>
            <a:endParaRPr lang="en-US" dirty="0"/>
          </a:p>
        </p:txBody>
      </p:sp>
    </p:spTree>
    <p:extLst>
      <p:ext uri="{BB962C8B-B14F-4D97-AF65-F5344CB8AC3E}">
        <p14:creationId xmlns:p14="http://schemas.microsoft.com/office/powerpoint/2010/main" val="147228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https://www.mlssoccer.com/news/2021-mls-re-entry-process-rules-procedures</a:t>
            </a:r>
          </a:p>
        </p:txBody>
      </p:sp>
      <p:sp>
        <p:nvSpPr>
          <p:cNvPr id="4" name="Slide Number Placeholder 3"/>
          <p:cNvSpPr>
            <a:spLocks noGrp="1"/>
          </p:cNvSpPr>
          <p:nvPr>
            <p:ph type="sldNum" sz="quarter" idx="5"/>
          </p:nvPr>
        </p:nvSpPr>
        <p:spPr/>
        <p:txBody>
          <a:bodyPr/>
          <a:lstStyle/>
          <a:p>
            <a:fld id="{B468E6B2-AC1F-44CD-81D5-DCEF68277B91}" type="slidenum">
              <a:rPr lang="en-US" smtClean="0"/>
              <a:pPr/>
              <a:t>8</a:t>
            </a:fld>
            <a:endParaRPr lang="en-US" dirty="0"/>
          </a:p>
        </p:txBody>
      </p:sp>
    </p:spTree>
    <p:extLst>
      <p:ext uri="{BB962C8B-B14F-4D97-AF65-F5344CB8AC3E}">
        <p14:creationId xmlns:p14="http://schemas.microsoft.com/office/powerpoint/2010/main" val="26633971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https://theathletic.com/1332602/2019/10/29/how-the-wizards-are-using-new-assistant-coach-and-analytics-expert-dean-oliver/</a:t>
            </a:r>
            <a:endParaRPr lang="en-US" dirty="0"/>
          </a:p>
        </p:txBody>
      </p:sp>
      <p:sp>
        <p:nvSpPr>
          <p:cNvPr id="4" name="Slide Number Placeholder 3"/>
          <p:cNvSpPr>
            <a:spLocks noGrp="1"/>
          </p:cNvSpPr>
          <p:nvPr>
            <p:ph type="sldNum" sz="quarter" idx="5"/>
          </p:nvPr>
        </p:nvSpPr>
        <p:spPr/>
        <p:txBody>
          <a:bodyPr/>
          <a:lstStyle/>
          <a:p>
            <a:fld id="{B468E6B2-AC1F-44CD-81D5-DCEF68277B91}" type="slidenum">
              <a:rPr lang="en-US" smtClean="0"/>
              <a:pPr/>
              <a:t>32</a:t>
            </a:fld>
            <a:endParaRPr lang="en-US" dirty="0"/>
          </a:p>
        </p:txBody>
      </p:sp>
    </p:spTree>
    <p:extLst>
      <p:ext uri="{BB962C8B-B14F-4D97-AF65-F5344CB8AC3E}">
        <p14:creationId xmlns:p14="http://schemas.microsoft.com/office/powerpoint/2010/main" val="34870123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https://stats.nba.com/help/glossary/</a:t>
            </a:r>
          </a:p>
        </p:txBody>
      </p:sp>
      <p:sp>
        <p:nvSpPr>
          <p:cNvPr id="4" name="Slide Number Placeholder 3"/>
          <p:cNvSpPr>
            <a:spLocks noGrp="1"/>
          </p:cNvSpPr>
          <p:nvPr>
            <p:ph type="sldNum" sz="quarter" idx="10"/>
          </p:nvPr>
        </p:nvSpPr>
        <p:spPr/>
        <p:txBody>
          <a:bodyPr/>
          <a:lstStyle/>
          <a:p>
            <a:fld id="{B468E6B2-AC1F-44CD-81D5-DCEF68277B91}" type="slidenum">
              <a:rPr lang="en-US" smtClean="0"/>
              <a:pPr/>
              <a:t>33</a:t>
            </a:fld>
            <a:endParaRPr lang="en-US" dirty="0"/>
          </a:p>
        </p:txBody>
      </p:sp>
    </p:spTree>
    <p:extLst>
      <p:ext uri="{BB962C8B-B14F-4D97-AF65-F5344CB8AC3E}">
        <p14:creationId xmlns:p14="http://schemas.microsoft.com/office/powerpoint/2010/main" val="36843259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http://espn.go.com/nba/columns/story?columnist=hollinger_john&amp;id=2850240</a:t>
            </a:r>
          </a:p>
        </p:txBody>
      </p:sp>
      <p:sp>
        <p:nvSpPr>
          <p:cNvPr id="4" name="Slide Number Placeholder 3"/>
          <p:cNvSpPr>
            <a:spLocks noGrp="1"/>
          </p:cNvSpPr>
          <p:nvPr>
            <p:ph type="sldNum" sz="quarter" idx="10"/>
          </p:nvPr>
        </p:nvSpPr>
        <p:spPr/>
        <p:txBody>
          <a:bodyPr/>
          <a:lstStyle/>
          <a:p>
            <a:fld id="{B468E6B2-AC1F-44CD-81D5-DCEF68277B91}" type="slidenum">
              <a:rPr lang="en-US" smtClean="0"/>
              <a:pPr/>
              <a:t>34</a:t>
            </a:fld>
            <a:endParaRPr lang="en-US" dirty="0"/>
          </a:p>
        </p:txBody>
      </p:sp>
    </p:spTree>
    <p:extLst>
      <p:ext uri="{BB962C8B-B14F-4D97-AF65-F5344CB8AC3E}">
        <p14:creationId xmlns:p14="http://schemas.microsoft.com/office/powerpoint/2010/main" val="23641562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http://bleacherreport.com/articles/1509204-nba-john-hollinger-already-making-his-mark-in-grizzlies-front-office</a:t>
            </a:r>
          </a:p>
          <a:p>
            <a:r>
              <a:rPr lang="en-US" dirty="0"/>
              <a:t>GM until April 2019 - </a:t>
            </a:r>
            <a:r>
              <a:rPr lang="en-US" dirty="0">
                <a:hlinkClick r:id="rId3"/>
              </a:rPr>
              <a:t>https://www.nba.com/grizzlies/news/memphis-grizzlies-announce-restructuring-of-basketball-operations-department-190411</a:t>
            </a:r>
            <a:endParaRPr lang="en-US" dirty="0"/>
          </a:p>
        </p:txBody>
      </p:sp>
      <p:sp>
        <p:nvSpPr>
          <p:cNvPr id="4" name="Slide Number Placeholder 3"/>
          <p:cNvSpPr>
            <a:spLocks noGrp="1"/>
          </p:cNvSpPr>
          <p:nvPr>
            <p:ph type="sldNum" sz="quarter" idx="10"/>
          </p:nvPr>
        </p:nvSpPr>
        <p:spPr/>
        <p:txBody>
          <a:bodyPr/>
          <a:lstStyle/>
          <a:p>
            <a:fld id="{B468E6B2-AC1F-44CD-81D5-DCEF68277B91}" type="slidenum">
              <a:rPr lang="en-US" smtClean="0"/>
              <a:pPr/>
              <a:t>35</a:t>
            </a:fld>
            <a:endParaRPr lang="en-US" dirty="0"/>
          </a:p>
        </p:txBody>
      </p:sp>
    </p:spTree>
    <p:extLst>
      <p:ext uri="{BB962C8B-B14F-4D97-AF65-F5344CB8AC3E}">
        <p14:creationId xmlns:p14="http://schemas.microsoft.com/office/powerpoint/2010/main" val="29538659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http://insider.espn.go.com/nba/hollinger/statistics/_/year/2013</a:t>
            </a:r>
          </a:p>
        </p:txBody>
      </p:sp>
      <p:sp>
        <p:nvSpPr>
          <p:cNvPr id="4" name="Slide Number Placeholder 3"/>
          <p:cNvSpPr>
            <a:spLocks noGrp="1"/>
          </p:cNvSpPr>
          <p:nvPr>
            <p:ph type="sldNum" sz="quarter" idx="10"/>
          </p:nvPr>
        </p:nvSpPr>
        <p:spPr/>
        <p:txBody>
          <a:bodyPr/>
          <a:lstStyle/>
          <a:p>
            <a:fld id="{B468E6B2-AC1F-44CD-81D5-DCEF68277B91}" type="slidenum">
              <a:rPr lang="en-US" smtClean="0"/>
              <a:pPr/>
              <a:t>36</a:t>
            </a:fld>
            <a:endParaRPr lang="en-US" dirty="0"/>
          </a:p>
        </p:txBody>
      </p:sp>
    </p:spTree>
    <p:extLst>
      <p:ext uri="{BB962C8B-B14F-4D97-AF65-F5344CB8AC3E}">
        <p14:creationId xmlns:p14="http://schemas.microsoft.com/office/powerpoint/2010/main" val="29152071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http://insider.espn.com/nba/hollinger/statistics</a:t>
            </a:r>
          </a:p>
        </p:txBody>
      </p:sp>
      <p:sp>
        <p:nvSpPr>
          <p:cNvPr id="4" name="Slide Number Placeholder 3"/>
          <p:cNvSpPr>
            <a:spLocks noGrp="1"/>
          </p:cNvSpPr>
          <p:nvPr>
            <p:ph type="sldNum" sz="quarter" idx="10"/>
          </p:nvPr>
        </p:nvSpPr>
        <p:spPr/>
        <p:txBody>
          <a:bodyPr/>
          <a:lstStyle/>
          <a:p>
            <a:fld id="{B468E6B2-AC1F-44CD-81D5-DCEF68277B91}" type="slidenum">
              <a:rPr lang="en-US" smtClean="0"/>
              <a:pPr/>
              <a:t>37</a:t>
            </a:fld>
            <a:endParaRPr lang="en-US" dirty="0"/>
          </a:p>
        </p:txBody>
      </p:sp>
    </p:spTree>
    <p:extLst>
      <p:ext uri="{BB962C8B-B14F-4D97-AF65-F5344CB8AC3E}">
        <p14:creationId xmlns:p14="http://schemas.microsoft.com/office/powerpoint/2010/main" val="39795890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https://www.nytimes.com/2017/11/03/sports/basketball/giannis-milwaukee-bucks.html</a:t>
            </a:r>
          </a:p>
          <a:p>
            <a:r>
              <a:rPr lang="en-US" dirty="0"/>
              <a:t>https://twitter.com/NBA/status/924010320288288768</a:t>
            </a:r>
          </a:p>
          <a:p>
            <a:r>
              <a:rPr lang="en-US" dirty="0"/>
              <a:t>https://stats.nba.com/players/traditional/?sort=PTS&amp;dir=-1</a:t>
            </a:r>
          </a:p>
        </p:txBody>
      </p:sp>
      <p:sp>
        <p:nvSpPr>
          <p:cNvPr id="4" name="Slide Number Placeholder 3"/>
          <p:cNvSpPr>
            <a:spLocks noGrp="1"/>
          </p:cNvSpPr>
          <p:nvPr>
            <p:ph type="sldNum" sz="quarter" idx="10"/>
          </p:nvPr>
        </p:nvSpPr>
        <p:spPr/>
        <p:txBody>
          <a:bodyPr/>
          <a:lstStyle/>
          <a:p>
            <a:fld id="{B468E6B2-AC1F-44CD-81D5-DCEF68277B91}" type="slidenum">
              <a:rPr lang="en-US" smtClean="0"/>
              <a:pPr/>
              <a:t>39</a:t>
            </a:fld>
            <a:endParaRPr lang="en-US" dirty="0"/>
          </a:p>
        </p:txBody>
      </p:sp>
    </p:spTree>
    <p:extLst>
      <p:ext uri="{BB962C8B-B14F-4D97-AF65-F5344CB8AC3E}">
        <p14:creationId xmlns:p14="http://schemas.microsoft.com/office/powerpoint/2010/main" val="18704664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https://stats.nba.com/help/glossary/</a:t>
            </a:r>
          </a:p>
          <a:p>
            <a:r>
              <a:rPr lang="en-US" dirty="0"/>
              <a:t>https://stats.nba.com/players/advanced/?sort=PIE&amp;dir=-1&amp;CF=MIN*GE*15    - players with minimum 15 mins/game played on average</a:t>
            </a:r>
          </a:p>
        </p:txBody>
      </p:sp>
      <p:sp>
        <p:nvSpPr>
          <p:cNvPr id="4" name="Slide Number Placeholder 3"/>
          <p:cNvSpPr>
            <a:spLocks noGrp="1"/>
          </p:cNvSpPr>
          <p:nvPr>
            <p:ph type="sldNum" sz="quarter" idx="10"/>
          </p:nvPr>
        </p:nvSpPr>
        <p:spPr/>
        <p:txBody>
          <a:bodyPr/>
          <a:lstStyle/>
          <a:p>
            <a:fld id="{B468E6B2-AC1F-44CD-81D5-DCEF68277B91}" type="slidenum">
              <a:rPr lang="en-US" smtClean="0"/>
              <a:pPr/>
              <a:t>40</a:t>
            </a:fld>
            <a:endParaRPr lang="en-US" dirty="0"/>
          </a:p>
        </p:txBody>
      </p:sp>
    </p:spTree>
    <p:extLst>
      <p:ext uri="{BB962C8B-B14F-4D97-AF65-F5344CB8AC3E}">
        <p14:creationId xmlns:p14="http://schemas.microsoft.com/office/powerpoint/2010/main" val="20195795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http://conormclaughlin.net/page/3/</a:t>
            </a:r>
          </a:p>
        </p:txBody>
      </p:sp>
      <p:sp>
        <p:nvSpPr>
          <p:cNvPr id="4" name="Slide Number Placeholder 3"/>
          <p:cNvSpPr>
            <a:spLocks noGrp="1"/>
          </p:cNvSpPr>
          <p:nvPr>
            <p:ph type="sldNum" sz="quarter" idx="5"/>
          </p:nvPr>
        </p:nvSpPr>
        <p:spPr/>
        <p:txBody>
          <a:bodyPr/>
          <a:lstStyle/>
          <a:p>
            <a:fld id="{B468E6B2-AC1F-44CD-81D5-DCEF68277B91}" type="slidenum">
              <a:rPr lang="en-US" smtClean="0"/>
              <a:pPr/>
              <a:t>41</a:t>
            </a:fld>
            <a:endParaRPr lang="en-US" dirty="0"/>
          </a:p>
        </p:txBody>
      </p:sp>
    </p:spTree>
    <p:extLst>
      <p:ext uri="{BB962C8B-B14F-4D97-AF65-F5344CB8AC3E}">
        <p14:creationId xmlns:p14="http://schemas.microsoft.com/office/powerpoint/2010/main" val="15867286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http://www.si.com/nba/2016/08/05/kevin-durant-stephen-curry-klay-thompson-golden-state-warriors-offense?xid=si_social</a:t>
            </a:r>
          </a:p>
          <a:p>
            <a:r>
              <a:rPr lang="en-US" dirty="0"/>
              <a:t>http://www.espn.com/nba/story/_/id/18167203/nba-kevin-durant-finding-groove-warriors</a:t>
            </a:r>
          </a:p>
          <a:p>
            <a:r>
              <a:rPr lang="en-US" dirty="0"/>
              <a:t>https://www.washingtonpost.com/news/sports/wp/2016/07/04/kevin-durant-agrees-to-free-agent-deal-with-golden-state-warriors/?utm_term=.a9081b88e3bb</a:t>
            </a:r>
          </a:p>
        </p:txBody>
      </p:sp>
      <p:sp>
        <p:nvSpPr>
          <p:cNvPr id="4" name="Slide Number Placeholder 3"/>
          <p:cNvSpPr>
            <a:spLocks noGrp="1"/>
          </p:cNvSpPr>
          <p:nvPr>
            <p:ph type="sldNum" sz="quarter" idx="10"/>
          </p:nvPr>
        </p:nvSpPr>
        <p:spPr/>
        <p:txBody>
          <a:bodyPr/>
          <a:lstStyle/>
          <a:p>
            <a:fld id="{B468E6B2-AC1F-44CD-81D5-DCEF68277B91}" type="slidenum">
              <a:rPr lang="en-US" smtClean="0"/>
              <a:pPr/>
              <a:t>42</a:t>
            </a:fld>
            <a:endParaRPr lang="en-US" dirty="0"/>
          </a:p>
        </p:txBody>
      </p:sp>
    </p:spTree>
    <p:extLst>
      <p:ext uri="{BB962C8B-B14F-4D97-AF65-F5344CB8AC3E}">
        <p14:creationId xmlns:p14="http://schemas.microsoft.com/office/powerpoint/2010/main" val="2180371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https://www.mlssoccer.com/news/2021-mls-re-entry-process-rules-procedures</a:t>
            </a:r>
          </a:p>
        </p:txBody>
      </p:sp>
      <p:sp>
        <p:nvSpPr>
          <p:cNvPr id="4" name="Slide Number Placeholder 3"/>
          <p:cNvSpPr>
            <a:spLocks noGrp="1"/>
          </p:cNvSpPr>
          <p:nvPr>
            <p:ph type="sldNum" sz="quarter" idx="5"/>
          </p:nvPr>
        </p:nvSpPr>
        <p:spPr/>
        <p:txBody>
          <a:bodyPr/>
          <a:lstStyle/>
          <a:p>
            <a:fld id="{B468E6B2-AC1F-44CD-81D5-DCEF68277B91}" type="slidenum">
              <a:rPr lang="en-US" smtClean="0"/>
              <a:pPr/>
              <a:t>9</a:t>
            </a:fld>
            <a:endParaRPr lang="en-US" dirty="0"/>
          </a:p>
        </p:txBody>
      </p:sp>
    </p:spTree>
    <p:extLst>
      <p:ext uri="{BB962C8B-B14F-4D97-AF65-F5344CB8AC3E}">
        <p14:creationId xmlns:p14="http://schemas.microsoft.com/office/powerpoint/2010/main" val="32601503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68E6B2-AC1F-44CD-81D5-DCEF68277B91}" type="slidenum">
              <a:rPr lang="en-US" smtClean="0"/>
              <a:pPr/>
              <a:t>43</a:t>
            </a:fld>
            <a:endParaRPr lang="en-US" dirty="0"/>
          </a:p>
        </p:txBody>
      </p:sp>
    </p:spTree>
    <p:extLst>
      <p:ext uri="{BB962C8B-B14F-4D97-AF65-F5344CB8AC3E}">
        <p14:creationId xmlns:p14="http://schemas.microsoft.com/office/powerpoint/2010/main" val="30064617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http://stats.nba.com/impact/</a:t>
            </a:r>
          </a:p>
          <a:p>
            <a:r>
              <a:rPr lang="en-US" dirty="0"/>
              <a:t>Have class go to this page and select players. Then select Traditional stats – what stands out. Repeat for Advanced stats</a:t>
            </a:r>
          </a:p>
        </p:txBody>
      </p:sp>
      <p:sp>
        <p:nvSpPr>
          <p:cNvPr id="4" name="Slide Number Placeholder 3"/>
          <p:cNvSpPr>
            <a:spLocks noGrp="1"/>
          </p:cNvSpPr>
          <p:nvPr>
            <p:ph type="sldNum" sz="quarter" idx="10"/>
          </p:nvPr>
        </p:nvSpPr>
        <p:spPr/>
        <p:txBody>
          <a:bodyPr/>
          <a:lstStyle/>
          <a:p>
            <a:fld id="{B468E6B2-AC1F-44CD-81D5-DCEF68277B91}" type="slidenum">
              <a:rPr lang="en-US" smtClean="0"/>
              <a:pPr/>
              <a:t>44</a:t>
            </a:fld>
            <a:endParaRPr lang="en-US" dirty="0"/>
          </a:p>
        </p:txBody>
      </p:sp>
    </p:spTree>
    <p:extLst>
      <p:ext uri="{BB962C8B-B14F-4D97-AF65-F5344CB8AC3E}">
        <p14:creationId xmlns:p14="http://schemas.microsoft.com/office/powerpoint/2010/main" val="18165616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68E6B2-AC1F-44CD-81D5-DCEF68277B91}" type="slidenum">
              <a:rPr lang="en-US" smtClean="0"/>
              <a:pPr/>
              <a:t>45</a:t>
            </a:fld>
            <a:endParaRPr lang="en-US" dirty="0"/>
          </a:p>
        </p:txBody>
      </p:sp>
    </p:spTree>
    <p:extLst>
      <p:ext uri="{BB962C8B-B14F-4D97-AF65-F5344CB8AC3E}">
        <p14:creationId xmlns:p14="http://schemas.microsoft.com/office/powerpoint/2010/main" val="6510426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http://www.sporttechie.com/2013/10/31/sportvu-pulls-nba-analytics-forward/</a:t>
            </a:r>
          </a:p>
        </p:txBody>
      </p:sp>
      <p:sp>
        <p:nvSpPr>
          <p:cNvPr id="4" name="Slide Number Placeholder 3"/>
          <p:cNvSpPr>
            <a:spLocks noGrp="1"/>
          </p:cNvSpPr>
          <p:nvPr>
            <p:ph type="sldNum" sz="quarter" idx="10"/>
          </p:nvPr>
        </p:nvSpPr>
        <p:spPr/>
        <p:txBody>
          <a:bodyPr/>
          <a:lstStyle/>
          <a:p>
            <a:fld id="{38F71BBE-345C-45A5-98C3-FA5D69083902}" type="slidenum">
              <a:rPr lang="en-US" smtClean="0"/>
              <a:pPr/>
              <a:t>47</a:t>
            </a:fld>
            <a:endParaRPr lang="en-US" dirty="0"/>
          </a:p>
        </p:txBody>
      </p:sp>
    </p:spTree>
    <p:extLst>
      <p:ext uri="{BB962C8B-B14F-4D97-AF65-F5344CB8AC3E}">
        <p14:creationId xmlns:p14="http://schemas.microsoft.com/office/powerpoint/2010/main" val="36429645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http://stats.nba.com/tracking/#!/player/?ls=iref:nba:gnav</a:t>
            </a:r>
          </a:p>
        </p:txBody>
      </p:sp>
      <p:sp>
        <p:nvSpPr>
          <p:cNvPr id="4" name="Slide Number Placeholder 3"/>
          <p:cNvSpPr>
            <a:spLocks noGrp="1"/>
          </p:cNvSpPr>
          <p:nvPr>
            <p:ph type="sldNum" sz="quarter" idx="10"/>
          </p:nvPr>
        </p:nvSpPr>
        <p:spPr/>
        <p:txBody>
          <a:bodyPr/>
          <a:lstStyle/>
          <a:p>
            <a:fld id="{38F71BBE-345C-45A5-98C3-FA5D69083902}" type="slidenum">
              <a:rPr lang="en-US" smtClean="0"/>
              <a:pPr/>
              <a:t>48</a:t>
            </a:fld>
            <a:endParaRPr lang="en-US" dirty="0"/>
          </a:p>
        </p:txBody>
      </p:sp>
    </p:spTree>
    <p:extLst>
      <p:ext uri="{BB962C8B-B14F-4D97-AF65-F5344CB8AC3E}">
        <p14:creationId xmlns:p14="http://schemas.microsoft.com/office/powerpoint/2010/main" val="32416797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http://stats.nba.com/playerTracking.html</a:t>
            </a:r>
            <a:endParaRPr lang="en-US" dirty="0"/>
          </a:p>
        </p:txBody>
      </p:sp>
      <p:sp>
        <p:nvSpPr>
          <p:cNvPr id="4" name="Slide Number Placeholder 3"/>
          <p:cNvSpPr>
            <a:spLocks noGrp="1"/>
          </p:cNvSpPr>
          <p:nvPr>
            <p:ph type="sldNum" sz="quarter" idx="10"/>
          </p:nvPr>
        </p:nvSpPr>
        <p:spPr/>
        <p:txBody>
          <a:bodyPr/>
          <a:lstStyle/>
          <a:p>
            <a:fld id="{38F71BBE-345C-45A5-98C3-FA5D69083902}" type="slidenum">
              <a:rPr lang="en-US" smtClean="0"/>
              <a:pPr/>
              <a:t>49</a:t>
            </a:fld>
            <a:endParaRPr lang="en-US" dirty="0"/>
          </a:p>
        </p:txBody>
      </p:sp>
    </p:spTree>
    <p:extLst>
      <p:ext uri="{BB962C8B-B14F-4D97-AF65-F5344CB8AC3E}">
        <p14:creationId xmlns:p14="http://schemas.microsoft.com/office/powerpoint/2010/main" val="30727980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http://online.wsj.com/news/articles/SB10001424052702304520704579127281774259324</a:t>
            </a:r>
          </a:p>
        </p:txBody>
      </p:sp>
      <p:sp>
        <p:nvSpPr>
          <p:cNvPr id="4" name="Slide Number Placeholder 3"/>
          <p:cNvSpPr>
            <a:spLocks noGrp="1"/>
          </p:cNvSpPr>
          <p:nvPr>
            <p:ph type="sldNum" sz="quarter" idx="10"/>
          </p:nvPr>
        </p:nvSpPr>
        <p:spPr/>
        <p:txBody>
          <a:bodyPr/>
          <a:lstStyle/>
          <a:p>
            <a:fld id="{38F71BBE-345C-45A5-98C3-FA5D69083902}" type="slidenum">
              <a:rPr lang="en-US" smtClean="0"/>
              <a:pPr/>
              <a:t>50</a:t>
            </a:fld>
            <a:endParaRPr lang="en-US" dirty="0"/>
          </a:p>
        </p:txBody>
      </p:sp>
    </p:spTree>
    <p:extLst>
      <p:ext uri="{BB962C8B-B14F-4D97-AF65-F5344CB8AC3E}">
        <p14:creationId xmlns:p14="http://schemas.microsoft.com/office/powerpoint/2010/main" val="23342531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https://stats.nba.com/players/hustle-leaders/</a:t>
            </a:r>
            <a:endParaRPr lang="en-US" dirty="0"/>
          </a:p>
          <a:p>
            <a:r>
              <a:rPr lang="en-US" dirty="0"/>
              <a:t>Visit the page link and show the different categories. Then go to Contested Twos – click link – led by Antekounpo’s younger brother</a:t>
            </a:r>
          </a:p>
        </p:txBody>
      </p:sp>
      <p:sp>
        <p:nvSpPr>
          <p:cNvPr id="4" name="Slide Number Placeholder 3"/>
          <p:cNvSpPr>
            <a:spLocks noGrp="1"/>
          </p:cNvSpPr>
          <p:nvPr>
            <p:ph type="sldNum" sz="quarter" idx="10"/>
          </p:nvPr>
        </p:nvSpPr>
        <p:spPr/>
        <p:txBody>
          <a:bodyPr/>
          <a:lstStyle/>
          <a:p>
            <a:fld id="{B468E6B2-AC1F-44CD-81D5-DCEF68277B91}" type="slidenum">
              <a:rPr lang="en-US" smtClean="0"/>
              <a:pPr/>
              <a:t>53</a:t>
            </a:fld>
            <a:endParaRPr lang="en-US" dirty="0"/>
          </a:p>
        </p:txBody>
      </p:sp>
    </p:spTree>
    <p:extLst>
      <p:ext uri="{BB962C8B-B14F-4D97-AF65-F5344CB8AC3E}">
        <p14:creationId xmlns:p14="http://schemas.microsoft.com/office/powerpoint/2010/main" val="40418510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http://www.nytimes.com/2009/02/15/magazine/15Battier-t.html?pagewanted=all&amp;_r=1&amp;</a:t>
            </a:r>
            <a:endParaRPr lang="en-US" dirty="0"/>
          </a:p>
        </p:txBody>
      </p:sp>
      <p:sp>
        <p:nvSpPr>
          <p:cNvPr id="4" name="Slide Number Placeholder 3"/>
          <p:cNvSpPr>
            <a:spLocks noGrp="1"/>
          </p:cNvSpPr>
          <p:nvPr>
            <p:ph type="sldNum" sz="quarter" idx="10"/>
          </p:nvPr>
        </p:nvSpPr>
        <p:spPr/>
        <p:txBody>
          <a:bodyPr/>
          <a:lstStyle/>
          <a:p>
            <a:fld id="{38F71BBE-345C-45A5-98C3-FA5D69083902}" type="slidenum">
              <a:rPr lang="en-US" smtClean="0"/>
              <a:pPr/>
              <a:t>54</a:t>
            </a:fld>
            <a:endParaRPr lang="en-US" dirty="0"/>
          </a:p>
        </p:txBody>
      </p:sp>
    </p:spTree>
    <p:extLst>
      <p:ext uri="{BB962C8B-B14F-4D97-AF65-F5344CB8AC3E}">
        <p14:creationId xmlns:p14="http://schemas.microsoft.com/office/powerpoint/2010/main" val="22842027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http://www.youtube.com/watch?v=x4aDM5d27_w</a:t>
            </a:r>
          </a:p>
        </p:txBody>
      </p:sp>
      <p:sp>
        <p:nvSpPr>
          <p:cNvPr id="4" name="Slide Number Placeholder 3"/>
          <p:cNvSpPr>
            <a:spLocks noGrp="1"/>
          </p:cNvSpPr>
          <p:nvPr>
            <p:ph type="sldNum" sz="quarter" idx="10"/>
          </p:nvPr>
        </p:nvSpPr>
        <p:spPr/>
        <p:txBody>
          <a:bodyPr/>
          <a:lstStyle/>
          <a:p>
            <a:fld id="{38F71BBE-345C-45A5-98C3-FA5D69083902}" type="slidenum">
              <a:rPr lang="en-US" smtClean="0"/>
              <a:pPr/>
              <a:t>56</a:t>
            </a:fld>
            <a:endParaRPr lang="en-US" dirty="0"/>
          </a:p>
        </p:txBody>
      </p:sp>
    </p:spTree>
    <p:extLst>
      <p:ext uri="{BB962C8B-B14F-4D97-AF65-F5344CB8AC3E}">
        <p14:creationId xmlns:p14="http://schemas.microsoft.com/office/powerpoint/2010/main" val="235802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https://www.whoscored.com/Matches/1602873/Live/USA-Major-League-Soccer-2021-Philadelphia-Union-Nashville-SC</a:t>
            </a:r>
          </a:p>
        </p:txBody>
      </p:sp>
      <p:sp>
        <p:nvSpPr>
          <p:cNvPr id="4" name="Slide Number Placeholder 3"/>
          <p:cNvSpPr>
            <a:spLocks noGrp="1"/>
          </p:cNvSpPr>
          <p:nvPr>
            <p:ph type="sldNum" sz="quarter" idx="5"/>
          </p:nvPr>
        </p:nvSpPr>
        <p:spPr/>
        <p:txBody>
          <a:bodyPr/>
          <a:lstStyle/>
          <a:p>
            <a:fld id="{B468E6B2-AC1F-44CD-81D5-DCEF68277B91}" type="slidenum">
              <a:rPr lang="en-US" smtClean="0"/>
              <a:pPr/>
              <a:t>11</a:t>
            </a:fld>
            <a:endParaRPr lang="en-US" dirty="0"/>
          </a:p>
        </p:txBody>
      </p:sp>
    </p:spTree>
    <p:extLst>
      <p:ext uri="{BB962C8B-B14F-4D97-AF65-F5344CB8AC3E}">
        <p14:creationId xmlns:p14="http://schemas.microsoft.com/office/powerpoint/2010/main" val="22339195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https://www.nytimes.com/2017/11/21/sports/basketball/toronto-raptors-.html?_r=0</a:t>
            </a:r>
          </a:p>
        </p:txBody>
      </p:sp>
      <p:sp>
        <p:nvSpPr>
          <p:cNvPr id="4" name="Slide Number Placeholder 3"/>
          <p:cNvSpPr>
            <a:spLocks noGrp="1"/>
          </p:cNvSpPr>
          <p:nvPr>
            <p:ph type="sldNum" sz="quarter" idx="10"/>
          </p:nvPr>
        </p:nvSpPr>
        <p:spPr/>
        <p:txBody>
          <a:bodyPr/>
          <a:lstStyle/>
          <a:p>
            <a:fld id="{B468E6B2-AC1F-44CD-81D5-DCEF68277B91}" type="slidenum">
              <a:rPr lang="en-US" smtClean="0"/>
              <a:pPr/>
              <a:t>58</a:t>
            </a:fld>
            <a:endParaRPr lang="en-US" dirty="0"/>
          </a:p>
        </p:txBody>
      </p:sp>
    </p:spTree>
    <p:extLst>
      <p:ext uri="{BB962C8B-B14F-4D97-AF65-F5344CB8AC3E}">
        <p14:creationId xmlns:p14="http://schemas.microsoft.com/office/powerpoint/2010/main" val="12125680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https://airalamo.com/2018/12/05/san-antonio-spurs-kyle-lowry-speaks-demar-derozan-trade/</a:t>
            </a:r>
          </a:p>
        </p:txBody>
      </p:sp>
      <p:sp>
        <p:nvSpPr>
          <p:cNvPr id="4" name="Slide Number Placeholder 3"/>
          <p:cNvSpPr>
            <a:spLocks noGrp="1"/>
          </p:cNvSpPr>
          <p:nvPr>
            <p:ph type="sldNum" sz="quarter" idx="5"/>
          </p:nvPr>
        </p:nvSpPr>
        <p:spPr/>
        <p:txBody>
          <a:bodyPr/>
          <a:lstStyle/>
          <a:p>
            <a:fld id="{B468E6B2-AC1F-44CD-81D5-DCEF68277B91}" type="slidenum">
              <a:rPr lang="en-US" smtClean="0"/>
              <a:pPr/>
              <a:t>59</a:t>
            </a:fld>
            <a:endParaRPr lang="en-US" dirty="0"/>
          </a:p>
        </p:txBody>
      </p:sp>
    </p:spTree>
    <p:extLst>
      <p:ext uri="{BB962C8B-B14F-4D97-AF65-F5344CB8AC3E}">
        <p14:creationId xmlns:p14="http://schemas.microsoft.com/office/powerpoint/2010/main" val="181293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https://www.youtube.com/watch?v=BHuZc9lQ5ss</a:t>
            </a:r>
          </a:p>
        </p:txBody>
      </p:sp>
      <p:sp>
        <p:nvSpPr>
          <p:cNvPr id="4" name="Slide Number Placeholder 3"/>
          <p:cNvSpPr>
            <a:spLocks noGrp="1"/>
          </p:cNvSpPr>
          <p:nvPr>
            <p:ph type="sldNum" sz="quarter" idx="10"/>
          </p:nvPr>
        </p:nvSpPr>
        <p:spPr/>
        <p:txBody>
          <a:bodyPr/>
          <a:lstStyle/>
          <a:p>
            <a:fld id="{B468E6B2-AC1F-44CD-81D5-DCEF68277B91}" type="slidenum">
              <a:rPr lang="en-US" smtClean="0"/>
              <a:pPr/>
              <a:t>62</a:t>
            </a:fld>
            <a:endParaRPr lang="en-US" dirty="0"/>
          </a:p>
        </p:txBody>
      </p:sp>
    </p:spTree>
    <p:extLst>
      <p:ext uri="{BB962C8B-B14F-4D97-AF65-F5344CB8AC3E}">
        <p14:creationId xmlns:p14="http://schemas.microsoft.com/office/powerpoint/2010/main" val="35229657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http://www.hoopsworld.com/2008-09-nba-salaries</a:t>
            </a:r>
          </a:p>
        </p:txBody>
      </p:sp>
      <p:sp>
        <p:nvSpPr>
          <p:cNvPr id="4" name="Slide Number Placeholder 3"/>
          <p:cNvSpPr>
            <a:spLocks noGrp="1"/>
          </p:cNvSpPr>
          <p:nvPr>
            <p:ph type="sldNum" sz="quarter" idx="10"/>
          </p:nvPr>
        </p:nvSpPr>
        <p:spPr/>
        <p:txBody>
          <a:bodyPr/>
          <a:lstStyle/>
          <a:p>
            <a:fld id="{38F71BBE-345C-45A5-98C3-FA5D69083902}" type="slidenum">
              <a:rPr lang="en-US" smtClean="0"/>
              <a:pPr/>
              <a:t>63</a:t>
            </a:fld>
            <a:endParaRPr lang="en-US" dirty="0"/>
          </a:p>
        </p:txBody>
      </p:sp>
    </p:spTree>
    <p:extLst>
      <p:ext uri="{BB962C8B-B14F-4D97-AF65-F5344CB8AC3E}">
        <p14:creationId xmlns:p14="http://schemas.microsoft.com/office/powerpoint/2010/main" val="30225315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http://www.hoopsworld.com/houston-rockets-team-salary</a:t>
            </a:r>
          </a:p>
        </p:txBody>
      </p:sp>
      <p:sp>
        <p:nvSpPr>
          <p:cNvPr id="4" name="Slide Number Placeholder 3"/>
          <p:cNvSpPr>
            <a:spLocks noGrp="1"/>
          </p:cNvSpPr>
          <p:nvPr>
            <p:ph type="sldNum" sz="quarter" idx="10"/>
          </p:nvPr>
        </p:nvSpPr>
        <p:spPr/>
        <p:txBody>
          <a:bodyPr/>
          <a:lstStyle/>
          <a:p>
            <a:fld id="{38F71BBE-345C-45A5-98C3-FA5D69083902}" type="slidenum">
              <a:rPr lang="en-US" smtClean="0"/>
              <a:pPr/>
              <a:t>64</a:t>
            </a:fld>
            <a:endParaRPr lang="en-US" dirty="0"/>
          </a:p>
        </p:txBody>
      </p:sp>
    </p:spTree>
    <p:extLst>
      <p:ext uri="{BB962C8B-B14F-4D97-AF65-F5344CB8AC3E}">
        <p14:creationId xmlns:p14="http://schemas.microsoft.com/office/powerpoint/2010/main" val="39041119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http://sports.yahoo.com/news/nba--thunder-trade-james-harden-to-rockets-27481909.html</a:t>
            </a:r>
          </a:p>
          <a:p>
            <a:r>
              <a:rPr lang="en-US" dirty="0"/>
              <a:t>http://www.cbssports.com/nba/eye-on-basketball/22650744/report-dwight-howard-will-sign-with-the-houston-rockets</a:t>
            </a:r>
          </a:p>
        </p:txBody>
      </p:sp>
      <p:sp>
        <p:nvSpPr>
          <p:cNvPr id="4" name="Slide Number Placeholder 3"/>
          <p:cNvSpPr>
            <a:spLocks noGrp="1"/>
          </p:cNvSpPr>
          <p:nvPr>
            <p:ph type="sldNum" sz="quarter" idx="10"/>
          </p:nvPr>
        </p:nvSpPr>
        <p:spPr/>
        <p:txBody>
          <a:bodyPr/>
          <a:lstStyle/>
          <a:p>
            <a:fld id="{38F71BBE-345C-45A5-98C3-FA5D69083902}" type="slidenum">
              <a:rPr lang="en-US" smtClean="0"/>
              <a:pPr/>
              <a:t>65</a:t>
            </a:fld>
            <a:endParaRPr lang="en-US" dirty="0"/>
          </a:p>
        </p:txBody>
      </p:sp>
    </p:spTree>
    <p:extLst>
      <p:ext uri="{BB962C8B-B14F-4D97-AF65-F5344CB8AC3E}">
        <p14:creationId xmlns:p14="http://schemas.microsoft.com/office/powerpoint/2010/main" val="38255712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http://www.washingtonpost.com/sports/wizards/nba-embraces-advanced-analytics-as-moneyball-movement-sweeps-pro-basketball/2013/10/25/1bd40e24-3d7a-11e3-b0e7-716179a2c2c7_story.html</a:t>
            </a:r>
          </a:p>
        </p:txBody>
      </p:sp>
      <p:sp>
        <p:nvSpPr>
          <p:cNvPr id="4" name="Slide Number Placeholder 3"/>
          <p:cNvSpPr>
            <a:spLocks noGrp="1"/>
          </p:cNvSpPr>
          <p:nvPr>
            <p:ph type="sldNum" sz="quarter" idx="10"/>
          </p:nvPr>
        </p:nvSpPr>
        <p:spPr/>
        <p:txBody>
          <a:bodyPr/>
          <a:lstStyle/>
          <a:p>
            <a:fld id="{38F71BBE-345C-45A5-98C3-FA5D69083902}" type="slidenum">
              <a:rPr lang="en-US" smtClean="0"/>
              <a:pPr/>
              <a:t>67</a:t>
            </a:fld>
            <a:endParaRPr lang="en-US" dirty="0"/>
          </a:p>
        </p:txBody>
      </p:sp>
    </p:spTree>
    <p:extLst>
      <p:ext uri="{BB962C8B-B14F-4D97-AF65-F5344CB8AC3E}">
        <p14:creationId xmlns:p14="http://schemas.microsoft.com/office/powerpoint/2010/main" val="39851794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http://www.si.com/nba/2016/11/30/sam-hinkie-after-the-process-philadelphia-76ers</a:t>
            </a:r>
          </a:p>
        </p:txBody>
      </p:sp>
      <p:sp>
        <p:nvSpPr>
          <p:cNvPr id="4" name="Slide Number Placeholder 3"/>
          <p:cNvSpPr>
            <a:spLocks noGrp="1"/>
          </p:cNvSpPr>
          <p:nvPr>
            <p:ph type="sldNum" sz="quarter" idx="10"/>
          </p:nvPr>
        </p:nvSpPr>
        <p:spPr/>
        <p:txBody>
          <a:bodyPr/>
          <a:lstStyle/>
          <a:p>
            <a:fld id="{B468E6B2-AC1F-44CD-81D5-DCEF68277B91}" type="slidenum">
              <a:rPr lang="en-US" smtClean="0"/>
              <a:pPr/>
              <a:t>68</a:t>
            </a:fld>
            <a:endParaRPr lang="en-US" dirty="0"/>
          </a:p>
        </p:txBody>
      </p:sp>
    </p:spTree>
    <p:extLst>
      <p:ext uri="{BB962C8B-B14F-4D97-AF65-F5344CB8AC3E}">
        <p14:creationId xmlns:p14="http://schemas.microsoft.com/office/powerpoint/2010/main" val="11569119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http://www.philly.com/philly/sports/sixers/20141130_They_attend_Sixers_games__Why_.html</a:t>
            </a:r>
          </a:p>
          <a:p>
            <a:r>
              <a:rPr lang="en-US" dirty="0"/>
              <a:t>http://www.sportsbusinessdaily.com/Daily/Issues/2014/12/01/Franchises/76ers.aspx</a:t>
            </a:r>
          </a:p>
          <a:p>
            <a:r>
              <a:rPr lang="en-US" dirty="0"/>
              <a:t>http://www.si.com/nba/2015/11/29/philadelphia-76ers-losing-streak-record-start</a:t>
            </a:r>
          </a:p>
          <a:p>
            <a:r>
              <a:rPr lang="en-US" dirty="0"/>
              <a:t>http://www.si.com/nba/2015/11/25/philadelphia-76ers-sixers-losing-streak-boston-celtics</a:t>
            </a:r>
          </a:p>
          <a:p>
            <a:r>
              <a:rPr lang="en-US" dirty="0"/>
              <a:t>http://www.usatoday.com/story/sports/nba/sixers/2015/12/07/jerry-colangelo-hire-change-rebuilding-plan-sam-hinkie-76ers/76954620/</a:t>
            </a:r>
          </a:p>
        </p:txBody>
      </p:sp>
      <p:sp>
        <p:nvSpPr>
          <p:cNvPr id="4" name="Slide Number Placeholder 3"/>
          <p:cNvSpPr>
            <a:spLocks noGrp="1"/>
          </p:cNvSpPr>
          <p:nvPr>
            <p:ph type="sldNum" sz="quarter" idx="10"/>
          </p:nvPr>
        </p:nvSpPr>
        <p:spPr/>
        <p:txBody>
          <a:bodyPr/>
          <a:lstStyle/>
          <a:p>
            <a:fld id="{38F71BBE-345C-45A5-98C3-FA5D69083902}" type="slidenum">
              <a:rPr lang="en-US" smtClean="0"/>
              <a:pPr/>
              <a:t>69</a:t>
            </a:fld>
            <a:endParaRPr lang="en-US" dirty="0"/>
          </a:p>
        </p:txBody>
      </p:sp>
    </p:spTree>
    <p:extLst>
      <p:ext uri="{BB962C8B-B14F-4D97-AF65-F5344CB8AC3E}">
        <p14:creationId xmlns:p14="http://schemas.microsoft.com/office/powerpoint/2010/main" val="240552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http://fivethirtyeight.com/datalab/philadelphia-76ers-losing-streak/</a:t>
            </a:r>
          </a:p>
        </p:txBody>
      </p:sp>
      <p:sp>
        <p:nvSpPr>
          <p:cNvPr id="4" name="Slide Number Placeholder 3"/>
          <p:cNvSpPr>
            <a:spLocks noGrp="1"/>
          </p:cNvSpPr>
          <p:nvPr>
            <p:ph type="sldNum" sz="quarter" idx="10"/>
          </p:nvPr>
        </p:nvSpPr>
        <p:spPr/>
        <p:txBody>
          <a:bodyPr/>
          <a:lstStyle/>
          <a:p>
            <a:fld id="{38F71BBE-345C-45A5-98C3-FA5D69083902}" type="slidenum">
              <a:rPr lang="en-US" smtClean="0"/>
              <a:pPr/>
              <a:t>70</a:t>
            </a:fld>
            <a:endParaRPr lang="en-US" dirty="0"/>
          </a:p>
        </p:txBody>
      </p:sp>
    </p:spTree>
    <p:extLst>
      <p:ext uri="{BB962C8B-B14F-4D97-AF65-F5344CB8AC3E}">
        <p14:creationId xmlns:p14="http://schemas.microsoft.com/office/powerpoint/2010/main" val="424628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https://www.whoscored.com/Matches/1602049/Live/USA-Major-League-Soccer-2021-Nashville-SC-Orlando-City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https://www.whoscored.com/Matches/1602051/Show/USA-Major-League-Soccer-2021-Seattle-Sounders-FC-Real-Salt-Lake</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https://www.whoscored.com/Matches/1602873/Show/USA-Major-League-Soccer-2021-Philadelphia-Union-Nashville-SC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38F71BBE-345C-45A5-98C3-FA5D69083902}" type="slidenum">
              <a:rPr lang="en-US" smtClean="0"/>
              <a:pPr/>
              <a:t>12</a:t>
            </a:fld>
            <a:endParaRPr lang="en-US" dirty="0"/>
          </a:p>
        </p:txBody>
      </p:sp>
    </p:spTree>
    <p:extLst>
      <p:ext uri="{BB962C8B-B14F-4D97-AF65-F5344CB8AC3E}">
        <p14:creationId xmlns:p14="http://schemas.microsoft.com/office/powerpoint/2010/main" val="26411180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http://www.sbnation.com/nba/2016/4/6/11381682/sam-hinkie-resigns-philadelphia-76ers-gm-president-jerry-colangelo-nba</a:t>
            </a:r>
          </a:p>
        </p:txBody>
      </p:sp>
      <p:sp>
        <p:nvSpPr>
          <p:cNvPr id="4" name="Slide Number Placeholder 3"/>
          <p:cNvSpPr>
            <a:spLocks noGrp="1"/>
          </p:cNvSpPr>
          <p:nvPr>
            <p:ph type="sldNum" sz="quarter" idx="10"/>
          </p:nvPr>
        </p:nvSpPr>
        <p:spPr/>
        <p:txBody>
          <a:bodyPr/>
          <a:lstStyle/>
          <a:p>
            <a:fld id="{B468E6B2-AC1F-44CD-81D5-DCEF68277B91}" type="slidenum">
              <a:rPr lang="en-US" smtClean="0"/>
              <a:pPr/>
              <a:t>71</a:t>
            </a:fld>
            <a:endParaRPr lang="en-US" dirty="0"/>
          </a:p>
        </p:txBody>
      </p:sp>
    </p:spTree>
    <p:extLst>
      <p:ext uri="{BB962C8B-B14F-4D97-AF65-F5344CB8AC3E}">
        <p14:creationId xmlns:p14="http://schemas.microsoft.com/office/powerpoint/2010/main" val="1733103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https://stathead.com/tiny/nZzKn</a:t>
            </a:r>
          </a:p>
        </p:txBody>
      </p:sp>
      <p:sp>
        <p:nvSpPr>
          <p:cNvPr id="4" name="Slide Number Placeholder 3"/>
          <p:cNvSpPr>
            <a:spLocks noGrp="1"/>
          </p:cNvSpPr>
          <p:nvPr>
            <p:ph type="sldNum" sz="quarter" idx="5"/>
          </p:nvPr>
        </p:nvSpPr>
        <p:spPr/>
        <p:txBody>
          <a:bodyPr/>
          <a:lstStyle/>
          <a:p>
            <a:fld id="{B468E6B2-AC1F-44CD-81D5-DCEF68277B91}" type="slidenum">
              <a:rPr lang="en-US" smtClean="0"/>
              <a:pPr/>
              <a:t>15</a:t>
            </a:fld>
            <a:endParaRPr lang="en-US" dirty="0"/>
          </a:p>
        </p:txBody>
      </p:sp>
    </p:spTree>
    <p:extLst>
      <p:ext uri="{BB962C8B-B14F-4D97-AF65-F5344CB8AC3E}">
        <p14:creationId xmlns:p14="http://schemas.microsoft.com/office/powerpoint/2010/main" val="2317444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https://www.washingtonpost.com/sports/2021/11/04/nba-scoring-foul-hunting-free-throws/</a:t>
            </a:r>
          </a:p>
        </p:txBody>
      </p:sp>
      <p:sp>
        <p:nvSpPr>
          <p:cNvPr id="4" name="Slide Number Placeholder 3"/>
          <p:cNvSpPr>
            <a:spLocks noGrp="1"/>
          </p:cNvSpPr>
          <p:nvPr>
            <p:ph type="sldNum" sz="quarter" idx="5"/>
          </p:nvPr>
        </p:nvSpPr>
        <p:spPr/>
        <p:txBody>
          <a:bodyPr/>
          <a:lstStyle/>
          <a:p>
            <a:fld id="{B468E6B2-AC1F-44CD-81D5-DCEF68277B91}" type="slidenum">
              <a:rPr lang="en-US" smtClean="0"/>
              <a:pPr/>
              <a:t>17</a:t>
            </a:fld>
            <a:endParaRPr lang="en-US" dirty="0"/>
          </a:p>
        </p:txBody>
      </p:sp>
    </p:spTree>
    <p:extLst>
      <p:ext uri="{BB962C8B-B14F-4D97-AF65-F5344CB8AC3E}">
        <p14:creationId xmlns:p14="http://schemas.microsoft.com/office/powerpoint/2010/main" val="490902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http://www.landofbasketball.com/player_comparison/b/larry_bird_vs_magic_johnson.htm</a:t>
            </a:r>
          </a:p>
        </p:txBody>
      </p:sp>
      <p:sp>
        <p:nvSpPr>
          <p:cNvPr id="4" name="Slide Number Placeholder 3"/>
          <p:cNvSpPr>
            <a:spLocks noGrp="1"/>
          </p:cNvSpPr>
          <p:nvPr>
            <p:ph type="sldNum" sz="quarter" idx="10"/>
          </p:nvPr>
        </p:nvSpPr>
        <p:spPr/>
        <p:txBody>
          <a:bodyPr/>
          <a:lstStyle/>
          <a:p>
            <a:fld id="{38F71BBE-345C-45A5-98C3-FA5D69083902}" type="slidenum">
              <a:rPr lang="en-US" smtClean="0"/>
              <a:pPr/>
              <a:t>19</a:t>
            </a:fld>
            <a:endParaRPr lang="en-US" dirty="0"/>
          </a:p>
        </p:txBody>
      </p:sp>
    </p:spTree>
    <p:extLst>
      <p:ext uri="{BB962C8B-B14F-4D97-AF65-F5344CB8AC3E}">
        <p14:creationId xmlns:p14="http://schemas.microsoft.com/office/powerpoint/2010/main" val="258971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68E6B2-AC1F-44CD-81D5-DCEF68277B91}" type="slidenum">
              <a:rPr lang="en-US" smtClean="0"/>
              <a:pPr/>
              <a:t>21</a:t>
            </a:fld>
            <a:endParaRPr lang="en-US" dirty="0"/>
          </a:p>
        </p:txBody>
      </p:sp>
    </p:spTree>
    <p:extLst>
      <p:ext uri="{BB962C8B-B14F-4D97-AF65-F5344CB8AC3E}">
        <p14:creationId xmlns:p14="http://schemas.microsoft.com/office/powerpoint/2010/main" val="2456587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6B62B3E-4327-4467-AAF3-9A7DA083FEA4}" type="datetimeFigureOut">
              <a:rPr lang="en-US" smtClean="0"/>
              <a:pPr/>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9DD4CFB-3A32-49D4-B9CC-D0CE79D4206E}" type="slidenum">
              <a:rPr lang="en-US" smtClean="0"/>
              <a:pPr/>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B62B3E-4327-4467-AAF3-9A7DA083FEA4}" type="datetimeFigureOut">
              <a:rPr lang="en-US" smtClean="0"/>
              <a:pPr/>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9DD4CFB-3A32-49D4-B9CC-D0CE79D4206E}"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B62B3E-4327-4467-AAF3-9A7DA083FEA4}" type="datetimeFigureOut">
              <a:rPr lang="en-US" smtClean="0"/>
              <a:pPr/>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9DD4CFB-3A32-49D4-B9CC-D0CE79D4206E}"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B62B3E-4327-4467-AAF3-9A7DA083FEA4}" type="datetimeFigureOut">
              <a:rPr lang="en-US" smtClean="0"/>
              <a:pPr/>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9DD4CFB-3A32-49D4-B9CC-D0CE79D4206E}"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B62B3E-4327-4467-AAF3-9A7DA083FEA4}" type="datetimeFigureOut">
              <a:rPr lang="en-US" smtClean="0"/>
              <a:pPr/>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9DD4CFB-3A32-49D4-B9CC-D0CE79D4206E}" type="slidenum">
              <a:rPr lang="en-US" smtClean="0"/>
              <a:pPr/>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6B62B3E-4327-4467-AAF3-9A7DA083FEA4}" type="datetimeFigureOut">
              <a:rPr lang="en-US" smtClean="0"/>
              <a:pPr/>
              <a:t>11/30/2021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9DD4CFB-3A32-49D4-B9CC-D0CE79D4206E}"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6B62B3E-4327-4467-AAF3-9A7DA083FEA4}" type="datetimeFigureOut">
              <a:rPr lang="en-US" smtClean="0"/>
              <a:pPr/>
              <a:t>11/30/2021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9DD4CFB-3A32-49D4-B9CC-D0CE79D4206E}" type="slidenum">
              <a:rPr lang="en-US" smtClean="0"/>
              <a:pPr/>
              <a:t>‹#›</a:t>
            </a:fld>
            <a:endParaRPr lang="en-US" dirty="0"/>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6B62B3E-4327-4467-AAF3-9A7DA083FEA4}" type="datetimeFigureOut">
              <a:rPr lang="en-US" smtClean="0"/>
              <a:pPr/>
              <a:t>11/30/2021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9DD4CFB-3A32-49D4-B9CC-D0CE79D4206E}"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B62B3E-4327-4467-AAF3-9A7DA083FEA4}" type="datetimeFigureOut">
              <a:rPr lang="en-US" smtClean="0"/>
              <a:pPr/>
              <a:t>11/30/2021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9DD4CFB-3A32-49D4-B9CC-D0CE79D4206E}"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6B62B3E-4327-4467-AAF3-9A7DA083FEA4}" type="datetimeFigureOut">
              <a:rPr lang="en-US" smtClean="0"/>
              <a:pPr/>
              <a:t>11/30/2021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9DD4CFB-3A32-49D4-B9CC-D0CE79D4206E}" type="slidenum">
              <a:rPr lang="en-US" smtClean="0"/>
              <a:pPr/>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6B62B3E-4327-4467-AAF3-9A7DA083FEA4}" type="datetimeFigureOut">
              <a:rPr lang="en-US" smtClean="0"/>
              <a:pPr/>
              <a:t>11/30/2021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9DD4CFB-3A32-49D4-B9CC-D0CE79D4206E}"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86B62B3E-4327-4467-AAF3-9A7DA083FEA4}" type="datetimeFigureOut">
              <a:rPr lang="en-US" smtClean="0"/>
              <a:pPr/>
              <a:t>11/30/2021</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59DD4CFB-3A32-49D4-B9CC-D0CE79D4206E}"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hyperlink" Target="https://www.whoscored.com/Matches/1602873/Live/USA-Major-League-Soccer-2021-Philadelphia-Union-Nashville-SC"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www.whoscored.com/Matches/1602873/Show/USA-Major-League-Soccer-2021-Philadelphia-Union-Nashville-SC" TargetMode="External"/><Relationship Id="rId5" Type="http://schemas.openxmlformats.org/officeDocument/2006/relationships/hyperlink" Target="https://www.whoscored.com/Matches/1602051/Show/USA-Major-League-Soccer-2021-Seattle-Sounders-FC-Real-Salt-Lake" TargetMode="External"/><Relationship Id="rId4" Type="http://schemas.openxmlformats.org/officeDocument/2006/relationships/hyperlink" Target="https://www.whoscored.com/Matches/1602049/Live/USA-Major-League-Soccer-2021-Nashville-SC-Orlando-City"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stathead.com/tiny/nZzK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www.basketball-reference.com/leagues/NBA_stats_per_game.html" TargetMode="External"/><Relationship Id="rId5" Type="http://schemas.openxmlformats.org/officeDocument/2006/relationships/hyperlink" Target="https://www.washingtonpost.com/sports/2021/09/27/nba-fouls-non-basketball-moves/?itid=lk_inline_manual_10" TargetMode="Externa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2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ideo" Target="https://www.youtube.com/embed/oUvvfHkXyOA?feature=oembed" TargetMode="External"/><Relationship Id="rId4" Type="http://schemas.openxmlformats.org/officeDocument/2006/relationships/image" Target="../media/image45.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ideo" Target="https://www.youtube.com/embed/MpLHMKTolVw?feature=oembed" TargetMode="External"/><Relationship Id="rId4" Type="http://schemas.openxmlformats.org/officeDocument/2006/relationships/image" Target="../media/image46.jpeg"/></Relationships>
</file>

<file path=ppt/slides/_rels/slide2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www.espn.com/nba/player/_/id/4142/wilt-chamberlain" TargetMode="External"/><Relationship Id="rId4" Type="http://schemas.openxmlformats.org/officeDocument/2006/relationships/hyperlink" Target="http://www.espn.com/nba/player/_/id/1035/michael-jordan"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public.tableau.com/profile/fennsk#!/vizhome/NBAAdvancedStats_0/DistributionofChosenMetric"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33.xml.rels><?xml version="1.0" encoding="UTF-8" standalone="yes"?>
<Relationships xmlns="http://schemas.openxmlformats.org/package/2006/relationships"><Relationship Id="rId3" Type="http://schemas.openxmlformats.org/officeDocument/2006/relationships/hyperlink" Target="https://stats.nba.com/help/glossary/"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hyperlink" Target="https://stats.nba.com/players/traditional/?sort=PTS&amp;dir=-1" TargetMode="External"/><Relationship Id="rId4" Type="http://schemas.openxmlformats.org/officeDocument/2006/relationships/hyperlink" Target="https://twitter.com/NBA/status/924010320288288768"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jpeg"/><Relationship Id="rId4" Type="http://schemas.openxmlformats.org/officeDocument/2006/relationships/hyperlink" Target="http://www.espn.com/nba/story/_/id/18167203/nba-kevin-durant-finding-groove-warriors" TargetMode="External"/></Relationships>
</file>

<file path=ppt/slides/_rels/slide43.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44.xml.rels><?xml version="1.0" encoding="UTF-8" standalone="yes"?>
<Relationships xmlns="http://schemas.openxmlformats.org/package/2006/relationships"><Relationship Id="rId3" Type="http://schemas.openxmlformats.org/officeDocument/2006/relationships/hyperlink" Target="http://stats.nba.com/impact/"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hyperlink" Target="http://stats.nba.com/impact/"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85.jpeg"/><Relationship Id="rId4" Type="http://schemas.openxmlformats.org/officeDocument/2006/relationships/hyperlink" Target="http://www.sporttechie.com/wp-content/uploads/2013/10/SportVU-close.jpg"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tats.nba.com/tracking/"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5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tats.nba.com/hustle/"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hyperlink" Target="https://stats.nba.com/players/hustle-leaders/" TargetMode="External"/><Relationship Id="rId4" Type="http://schemas.openxmlformats.org/officeDocument/2006/relationships/image" Target="../media/image93.png"/></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95.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video" Target="https://www.youtube.com/embed/x4aDM5d27_w?feature=oembed" TargetMode="External"/><Relationship Id="rId4" Type="http://schemas.openxmlformats.org/officeDocument/2006/relationships/image" Target="../media/image96.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5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jpe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video" Target="https://www.youtube.com/embed/BHuZc9lQ5ss?feature=oembed" TargetMode="External"/><Relationship Id="rId4" Type="http://schemas.openxmlformats.org/officeDocument/2006/relationships/image" Target="../media/image106.jpeg"/></Relationships>
</file>

<file path=ppt/slides/_rels/slide6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image" Target="../media/image113.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12.jpeg"/><Relationship Id="rId5" Type="http://schemas.openxmlformats.org/officeDocument/2006/relationships/image" Target="../media/image111.png"/><Relationship Id="rId4" Type="http://schemas.openxmlformats.org/officeDocument/2006/relationships/image" Target="../media/image110.png"/></Relationships>
</file>

<file path=ppt/slides/_rels/slide6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www.si.com/nba/2016/11/30/sam-hinkie-after-the-process-philadelphia-76ers"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16.jpeg"/></Relationships>
</file>

<file path=ppt/slides/_rels/slide69.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71.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hyperlink" Target="http://www.washingtonpost.com/lifestyle/magazine/justin-zormelo-stats-geek-to-the-nba-stars-including-kevin-durant/2014/11/26/937c9d8a-5e15-11e4-8b9e-2ccdac31a031_story.html" TargetMode="External"/><Relationship Id="rId1" Type="http://schemas.openxmlformats.org/officeDocument/2006/relationships/slideLayout" Target="../slideLayouts/slideLayout2.xml"/><Relationship Id="rId4" Type="http://schemas.openxmlformats.org/officeDocument/2006/relationships/image" Target="../media/image126.jpe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6"/>
          <p:cNvSpPr txBox="1">
            <a:spLocks noChangeArrowheads="1"/>
          </p:cNvSpPr>
          <p:nvPr/>
        </p:nvSpPr>
        <p:spPr bwMode="auto">
          <a:xfrm>
            <a:off x="228600" y="660737"/>
            <a:ext cx="8610600" cy="400110"/>
          </a:xfrm>
          <a:prstGeom prst="rect">
            <a:avLst/>
          </a:prstGeom>
          <a:solidFill>
            <a:srgbClr val="C00000"/>
          </a:solidFill>
          <a:ln w="9525">
            <a:noFill/>
            <a:miter lim="800000"/>
            <a:headEnd/>
            <a:tailEnd/>
          </a:ln>
        </p:spPr>
        <p:txBody>
          <a:bodyPr wrap="square">
            <a:spAutoFit/>
          </a:bodyPr>
          <a:lstStyle/>
          <a:p>
            <a:r>
              <a:rPr lang="en-US" sz="2000" dirty="0">
                <a:solidFill>
                  <a:schemeClr val="bg1"/>
                </a:solidFill>
              </a:rPr>
              <a:t>CLASS 6 – 11.30.2021</a:t>
            </a:r>
          </a:p>
        </p:txBody>
      </p:sp>
      <p:sp>
        <p:nvSpPr>
          <p:cNvPr id="4" name="TextBox 3"/>
          <p:cNvSpPr txBox="1"/>
          <p:nvPr/>
        </p:nvSpPr>
        <p:spPr>
          <a:xfrm>
            <a:off x="762000" y="1261408"/>
            <a:ext cx="8077200" cy="4893647"/>
          </a:xfrm>
          <a:prstGeom prst="rect">
            <a:avLst/>
          </a:prstGeom>
          <a:noFill/>
        </p:spPr>
        <p:txBody>
          <a:bodyPr wrap="square" rtlCol="0">
            <a:spAutoFit/>
          </a:bodyPr>
          <a:lstStyle/>
          <a:p>
            <a:r>
              <a:rPr lang="en-US" sz="2400" u="sng" dirty="0"/>
              <a:t>Player Analytics III</a:t>
            </a:r>
            <a:r>
              <a:rPr lang="en-US" sz="2400" dirty="0"/>
              <a:t> – Basketball</a:t>
            </a:r>
            <a:r>
              <a:rPr lang="en-US" sz="2400" i="1" dirty="0"/>
              <a:t> </a:t>
            </a:r>
            <a:r>
              <a:rPr lang="en-US" sz="2400" dirty="0"/>
              <a:t>Analytics</a:t>
            </a:r>
          </a:p>
          <a:p>
            <a:endParaRPr lang="en-US" sz="2400" i="1" dirty="0"/>
          </a:p>
          <a:p>
            <a:r>
              <a:rPr lang="en-US" sz="2400" i="1" dirty="0"/>
              <a:t>Final – Due Dec.11	 	| Group</a:t>
            </a:r>
          </a:p>
          <a:p>
            <a:endParaRPr lang="en-US" sz="2400" i="1" dirty="0"/>
          </a:p>
          <a:p>
            <a:endParaRPr lang="en-US" sz="2400" i="1" dirty="0"/>
          </a:p>
          <a:p>
            <a:endParaRPr lang="en-US" sz="2400" i="1" dirty="0"/>
          </a:p>
          <a:p>
            <a:r>
              <a:rPr lang="en-US" sz="2400" i="1" dirty="0"/>
              <a:t>Guest Speaker:</a:t>
            </a:r>
          </a:p>
          <a:p>
            <a:r>
              <a:rPr lang="en-US" sz="2400" i="1" dirty="0"/>
              <a:t>Kevin Tenenbaum</a:t>
            </a:r>
            <a:endParaRPr lang="en-US" sz="2400" dirty="0"/>
          </a:p>
          <a:p>
            <a:r>
              <a:rPr lang="en-US" sz="2400" dirty="0"/>
              <a:t>Assistant Director, Baseball Research and Development</a:t>
            </a:r>
          </a:p>
          <a:p>
            <a:r>
              <a:rPr lang="en-US" sz="2400" b="1" dirty="0"/>
              <a:t>Cleveland Guardians</a:t>
            </a:r>
          </a:p>
          <a:p>
            <a:endParaRPr lang="en-US" sz="2400" b="1" dirty="0"/>
          </a:p>
          <a:p>
            <a:r>
              <a:rPr lang="en-US" sz="1600" i="1" dirty="0">
                <a:solidFill>
                  <a:srgbClr val="0000FF"/>
                </a:solidFill>
              </a:rPr>
              <a:t>5:00pm: Kevin Tenenbaum</a:t>
            </a:r>
          </a:p>
          <a:p>
            <a:r>
              <a:rPr lang="en-US" sz="1600" i="1" dirty="0">
                <a:solidFill>
                  <a:srgbClr val="0000FF"/>
                </a:solidFill>
              </a:rPr>
              <a:t>5:30pm: Break (5 mins)</a:t>
            </a:r>
          </a:p>
          <a:p>
            <a:r>
              <a:rPr lang="en-US" sz="1600" i="1" dirty="0">
                <a:solidFill>
                  <a:srgbClr val="0000FF"/>
                </a:solidFill>
              </a:rPr>
              <a:t>6:05pm: Break (10 mins)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0E99B7-93C0-4914-9805-CE4E1285F52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9344" y="571500"/>
            <a:ext cx="6553200" cy="533400"/>
          </a:xfrm>
          <a:prstGeom prst="rect">
            <a:avLst/>
          </a:prstGeom>
        </p:spPr>
      </p:pic>
      <p:pic>
        <p:nvPicPr>
          <p:cNvPr id="6" name="Picture 5">
            <a:extLst>
              <a:ext uri="{FF2B5EF4-FFF2-40B4-BE49-F238E27FC236}">
                <a16:creationId xmlns:a16="http://schemas.microsoft.com/office/drawing/2014/main" id="{C28D5845-3E9A-4D6A-AA95-BE5C02ECF28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257800" y="1219200"/>
            <a:ext cx="3095017" cy="1752600"/>
          </a:xfrm>
          <a:prstGeom prst="rect">
            <a:avLst/>
          </a:prstGeom>
        </p:spPr>
      </p:pic>
      <p:pic>
        <p:nvPicPr>
          <p:cNvPr id="8" name="Picture 7">
            <a:extLst>
              <a:ext uri="{FF2B5EF4-FFF2-40B4-BE49-F238E27FC236}">
                <a16:creationId xmlns:a16="http://schemas.microsoft.com/office/drawing/2014/main" id="{C3B3567B-9F6C-45C2-885C-0B95C4095FB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86092" y="3467100"/>
            <a:ext cx="8323938" cy="2819400"/>
          </a:xfrm>
          <a:prstGeom prst="rect">
            <a:avLst/>
          </a:prstGeom>
        </p:spPr>
      </p:pic>
      <p:cxnSp>
        <p:nvCxnSpPr>
          <p:cNvPr id="10" name="Straight Arrow Connector 9">
            <a:extLst>
              <a:ext uri="{FF2B5EF4-FFF2-40B4-BE49-F238E27FC236}">
                <a16:creationId xmlns:a16="http://schemas.microsoft.com/office/drawing/2014/main" id="{CFA3B9F2-0FFB-4A21-8FA9-1C3647F256E9}"/>
              </a:ext>
            </a:extLst>
          </p:cNvPr>
          <p:cNvCxnSpPr/>
          <p:nvPr/>
        </p:nvCxnSpPr>
        <p:spPr>
          <a:xfrm>
            <a:off x="228600" y="4495800"/>
            <a:ext cx="4572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DA94621-14C0-4969-8076-EC998FD095F4}"/>
              </a:ext>
            </a:extLst>
          </p:cNvPr>
          <p:cNvCxnSpPr/>
          <p:nvPr/>
        </p:nvCxnSpPr>
        <p:spPr>
          <a:xfrm>
            <a:off x="228600" y="5638800"/>
            <a:ext cx="4572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8129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0B05B9-F9F1-48E0-860A-6BADDD0848A2}"/>
              </a:ext>
            </a:extLst>
          </p:cNvPr>
          <p:cNvSpPr txBox="1"/>
          <p:nvPr/>
        </p:nvSpPr>
        <p:spPr>
          <a:xfrm>
            <a:off x="152400" y="11668"/>
            <a:ext cx="7566559" cy="369332"/>
          </a:xfrm>
          <a:prstGeom prst="rect">
            <a:avLst/>
          </a:prstGeom>
          <a:noFill/>
        </p:spPr>
        <p:txBody>
          <a:bodyPr wrap="none" rtlCol="0">
            <a:spAutoFit/>
          </a:bodyPr>
          <a:lstStyle/>
          <a:p>
            <a:r>
              <a:rPr lang="en-US" dirty="0">
                <a:solidFill>
                  <a:schemeClr val="bg1"/>
                </a:solidFill>
              </a:rPr>
              <a:t>11.28.2021	PHILA UNION 1 | NASHVILLE SC 1 (UNION 2-0 PKs)</a:t>
            </a:r>
          </a:p>
        </p:txBody>
      </p:sp>
      <p:sp>
        <p:nvSpPr>
          <p:cNvPr id="7" name="TextBox 6">
            <a:extLst>
              <a:ext uri="{FF2B5EF4-FFF2-40B4-BE49-F238E27FC236}">
                <a16:creationId xmlns:a16="http://schemas.microsoft.com/office/drawing/2014/main" id="{2F90A9E9-F4D4-46F8-8551-3A97C9252A68}"/>
              </a:ext>
            </a:extLst>
          </p:cNvPr>
          <p:cNvSpPr txBox="1"/>
          <p:nvPr/>
        </p:nvSpPr>
        <p:spPr>
          <a:xfrm>
            <a:off x="228600" y="6488544"/>
            <a:ext cx="6477000" cy="369332"/>
          </a:xfrm>
          <a:prstGeom prst="rect">
            <a:avLst/>
          </a:prstGeom>
          <a:noFill/>
        </p:spPr>
        <p:txBody>
          <a:bodyPr wrap="square">
            <a:spAutoFit/>
          </a:bodyPr>
          <a:lstStyle/>
          <a:p>
            <a:r>
              <a:rPr lang="en-US" sz="900" dirty="0">
                <a:hlinkClick r:id="rId3"/>
              </a:rPr>
              <a:t>https://www.whoscored.com/Matches/1602873/Live/USA-Major-League-Soccer-2021-Philadelphia-Union-Nashville-SC</a:t>
            </a:r>
            <a:endParaRPr lang="en-US" sz="900" dirty="0"/>
          </a:p>
          <a:p>
            <a:endParaRPr lang="en-US" sz="900" dirty="0"/>
          </a:p>
        </p:txBody>
      </p:sp>
      <p:pic>
        <p:nvPicPr>
          <p:cNvPr id="5" name="Picture 4">
            <a:extLst>
              <a:ext uri="{FF2B5EF4-FFF2-40B4-BE49-F238E27FC236}">
                <a16:creationId xmlns:a16="http://schemas.microsoft.com/office/drawing/2014/main" id="{80DBF39C-61E0-49D6-B585-CB5F35CFB1E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28600" y="957663"/>
            <a:ext cx="4010746" cy="3561782"/>
          </a:xfrm>
          <a:prstGeom prst="rect">
            <a:avLst/>
          </a:prstGeom>
        </p:spPr>
      </p:pic>
      <p:pic>
        <p:nvPicPr>
          <p:cNvPr id="4" name="Picture 3">
            <a:extLst>
              <a:ext uri="{FF2B5EF4-FFF2-40B4-BE49-F238E27FC236}">
                <a16:creationId xmlns:a16="http://schemas.microsoft.com/office/drawing/2014/main" id="{B4D3D943-732C-408C-B64A-ECCAC73041A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495800" y="990600"/>
            <a:ext cx="4368800" cy="3276600"/>
          </a:xfrm>
          <a:prstGeom prst="rect">
            <a:avLst/>
          </a:prstGeom>
        </p:spPr>
      </p:pic>
    </p:spTree>
    <p:extLst>
      <p:ext uri="{BB962C8B-B14F-4D97-AF65-F5344CB8AC3E}">
        <p14:creationId xmlns:p14="http://schemas.microsoft.com/office/powerpoint/2010/main" val="665142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807ED-EDA5-4C1C-B1E2-D8805A954D2E}"/>
              </a:ext>
            </a:extLst>
          </p:cNvPr>
          <p:cNvSpPr>
            <a:spLocks noGrp="1"/>
          </p:cNvSpPr>
          <p:nvPr>
            <p:ph type="title"/>
          </p:nvPr>
        </p:nvSpPr>
        <p:spPr/>
        <p:txBody>
          <a:bodyPr>
            <a:normAutofit/>
          </a:bodyPr>
          <a:lstStyle/>
          <a:p>
            <a:r>
              <a:rPr lang="en-US" sz="2400" dirty="0"/>
              <a:t>Breakout – Match Analysis</a:t>
            </a:r>
          </a:p>
        </p:txBody>
      </p:sp>
      <p:sp>
        <p:nvSpPr>
          <p:cNvPr id="4" name="TextBox 3">
            <a:extLst>
              <a:ext uri="{FF2B5EF4-FFF2-40B4-BE49-F238E27FC236}">
                <a16:creationId xmlns:a16="http://schemas.microsoft.com/office/drawing/2014/main" id="{C138103D-2785-44FB-A995-8DC5C19D6B43}"/>
              </a:ext>
            </a:extLst>
          </p:cNvPr>
          <p:cNvSpPr txBox="1"/>
          <p:nvPr/>
        </p:nvSpPr>
        <p:spPr>
          <a:xfrm>
            <a:off x="381000" y="2367171"/>
            <a:ext cx="2467342" cy="3139321"/>
          </a:xfrm>
          <a:prstGeom prst="rect">
            <a:avLst/>
          </a:prstGeom>
          <a:noFill/>
        </p:spPr>
        <p:txBody>
          <a:bodyPr wrap="none" rtlCol="0">
            <a:spAutoFit/>
          </a:bodyPr>
          <a:lstStyle/>
          <a:p>
            <a:r>
              <a:rPr lang="en-US" i="1" u="sng" dirty="0"/>
              <a:t>Nashville SC-Orlando</a:t>
            </a:r>
          </a:p>
          <a:p>
            <a:pPr algn="l">
              <a:buFont typeface="+mj-lt"/>
              <a:buAutoNum type="arabicPeriod"/>
            </a:pPr>
            <a:r>
              <a:rPr lang="en-US" b="0" i="0" dirty="0">
                <a:solidFill>
                  <a:srgbClr val="000000"/>
                </a:solidFill>
                <a:effectLst/>
                <a:latin typeface="tahoma" panose="020B0604030504040204" pitchFamily="34" charset="0"/>
              </a:rPr>
              <a:t>Andrew Levy</a:t>
            </a:r>
          </a:p>
          <a:p>
            <a:pPr algn="l">
              <a:buFont typeface="+mj-lt"/>
              <a:buAutoNum type="arabicPeriod"/>
            </a:pPr>
            <a:r>
              <a:rPr lang="en-US" b="0" i="0" dirty="0">
                <a:solidFill>
                  <a:srgbClr val="000000"/>
                </a:solidFill>
                <a:effectLst/>
                <a:latin typeface="tahoma" panose="020B0604030504040204" pitchFamily="34" charset="0"/>
              </a:rPr>
              <a:t>Cole Beeker</a:t>
            </a:r>
          </a:p>
          <a:p>
            <a:pPr algn="l">
              <a:buFont typeface="+mj-lt"/>
              <a:buAutoNum type="arabicPeriod"/>
            </a:pPr>
            <a:r>
              <a:rPr lang="en-US" b="0" i="0" dirty="0">
                <a:solidFill>
                  <a:srgbClr val="000000"/>
                </a:solidFill>
                <a:effectLst/>
                <a:latin typeface="tahoma" panose="020B0604030504040204" pitchFamily="34" charset="0"/>
              </a:rPr>
              <a:t>David Goforth</a:t>
            </a:r>
          </a:p>
          <a:p>
            <a:pPr algn="l">
              <a:buFont typeface="+mj-lt"/>
              <a:buAutoNum type="arabicPeriod"/>
            </a:pPr>
            <a:r>
              <a:rPr lang="en-US" b="0" i="0" dirty="0" err="1">
                <a:solidFill>
                  <a:srgbClr val="000000"/>
                </a:solidFill>
                <a:effectLst/>
                <a:latin typeface="tahoma" panose="020B0604030504040204" pitchFamily="34" charset="0"/>
              </a:rPr>
              <a:t>Suyash</a:t>
            </a:r>
            <a:r>
              <a:rPr lang="en-US" b="0" i="0" dirty="0">
                <a:solidFill>
                  <a:srgbClr val="000000"/>
                </a:solidFill>
                <a:effectLst/>
                <a:latin typeface="tahoma" panose="020B0604030504040204" pitchFamily="34" charset="0"/>
              </a:rPr>
              <a:t> Shrivastava</a:t>
            </a:r>
          </a:p>
          <a:p>
            <a:pPr algn="l">
              <a:buFont typeface="+mj-lt"/>
              <a:buAutoNum type="arabicPeriod"/>
            </a:pPr>
            <a:r>
              <a:rPr lang="en-US" b="0" i="0" dirty="0">
                <a:solidFill>
                  <a:srgbClr val="000000"/>
                </a:solidFill>
                <a:effectLst/>
                <a:latin typeface="tahoma" panose="020B0604030504040204" pitchFamily="34" charset="0"/>
              </a:rPr>
              <a:t>Elias Moreno Suarez</a:t>
            </a:r>
          </a:p>
          <a:p>
            <a:pPr algn="l">
              <a:buFont typeface="+mj-lt"/>
              <a:buAutoNum type="arabicPeriod"/>
            </a:pPr>
            <a:r>
              <a:rPr lang="en-US" b="0" i="0" dirty="0">
                <a:solidFill>
                  <a:srgbClr val="000000"/>
                </a:solidFill>
                <a:effectLst/>
                <a:latin typeface="tahoma" panose="020B0604030504040204" pitchFamily="34" charset="0"/>
              </a:rPr>
              <a:t>Victor Gregory</a:t>
            </a:r>
          </a:p>
          <a:p>
            <a:pPr algn="l">
              <a:buFont typeface="+mj-lt"/>
              <a:buAutoNum type="arabicPeriod"/>
            </a:pPr>
            <a:r>
              <a:rPr lang="en-US" b="0" i="0" dirty="0">
                <a:solidFill>
                  <a:srgbClr val="000000"/>
                </a:solidFill>
                <a:effectLst/>
                <a:latin typeface="tahoma" panose="020B0604030504040204" pitchFamily="34" charset="0"/>
              </a:rPr>
              <a:t>Josephine Yang</a:t>
            </a:r>
          </a:p>
          <a:p>
            <a:pPr algn="l">
              <a:buFont typeface="+mj-lt"/>
              <a:buAutoNum type="arabicPeriod"/>
            </a:pPr>
            <a:r>
              <a:rPr lang="en-US" b="0" i="0" dirty="0">
                <a:solidFill>
                  <a:srgbClr val="000000"/>
                </a:solidFill>
                <a:effectLst/>
                <a:latin typeface="tahoma" panose="020B0604030504040204" pitchFamily="34" charset="0"/>
              </a:rPr>
              <a:t>Harshit Aggarwal</a:t>
            </a:r>
          </a:p>
          <a:p>
            <a:pPr algn="l">
              <a:buFont typeface="+mj-lt"/>
              <a:buAutoNum type="arabicPeriod"/>
            </a:pPr>
            <a:r>
              <a:rPr lang="en-US" b="0" i="0" dirty="0">
                <a:solidFill>
                  <a:srgbClr val="000000"/>
                </a:solidFill>
                <a:effectLst/>
                <a:latin typeface="tahoma" panose="020B0604030504040204" pitchFamily="34" charset="0"/>
              </a:rPr>
              <a:t>Yasir Mohammad</a:t>
            </a:r>
          </a:p>
          <a:p>
            <a:endParaRPr lang="en-US" dirty="0"/>
          </a:p>
        </p:txBody>
      </p:sp>
      <p:sp>
        <p:nvSpPr>
          <p:cNvPr id="5" name="TextBox 4">
            <a:extLst>
              <a:ext uri="{FF2B5EF4-FFF2-40B4-BE49-F238E27FC236}">
                <a16:creationId xmlns:a16="http://schemas.microsoft.com/office/drawing/2014/main" id="{A51A335D-2037-4070-99C5-0CD68624CA4D}"/>
              </a:ext>
            </a:extLst>
          </p:cNvPr>
          <p:cNvSpPr txBox="1"/>
          <p:nvPr/>
        </p:nvSpPr>
        <p:spPr>
          <a:xfrm>
            <a:off x="3276600" y="2367171"/>
            <a:ext cx="2888227" cy="2585323"/>
          </a:xfrm>
          <a:prstGeom prst="rect">
            <a:avLst/>
          </a:prstGeom>
          <a:noFill/>
        </p:spPr>
        <p:txBody>
          <a:bodyPr wrap="none" rtlCol="0">
            <a:spAutoFit/>
          </a:bodyPr>
          <a:lstStyle/>
          <a:p>
            <a:r>
              <a:rPr lang="en-US" i="1" u="sng" dirty="0"/>
              <a:t>Seattle-RSL</a:t>
            </a:r>
          </a:p>
          <a:p>
            <a:pPr algn="l">
              <a:buFont typeface="+mj-lt"/>
              <a:buAutoNum type="arabicPeriod"/>
            </a:pPr>
            <a:r>
              <a:rPr lang="en-US" b="0" i="0" dirty="0">
                <a:solidFill>
                  <a:srgbClr val="000000"/>
                </a:solidFill>
                <a:effectLst/>
                <a:latin typeface="tahoma" panose="020B0604030504040204" pitchFamily="34" charset="0"/>
              </a:rPr>
              <a:t>Victoria Abel</a:t>
            </a:r>
          </a:p>
          <a:p>
            <a:pPr algn="l">
              <a:buFont typeface="+mj-lt"/>
              <a:buAutoNum type="arabicPeriod"/>
            </a:pPr>
            <a:r>
              <a:rPr lang="en-US" b="0" i="0" dirty="0">
                <a:solidFill>
                  <a:srgbClr val="000000"/>
                </a:solidFill>
                <a:effectLst/>
                <a:latin typeface="tahoma" panose="020B0604030504040204" pitchFamily="34" charset="0"/>
              </a:rPr>
              <a:t>Ross </a:t>
            </a:r>
            <a:r>
              <a:rPr lang="en-US" b="0" i="0" dirty="0" err="1">
                <a:solidFill>
                  <a:srgbClr val="000000"/>
                </a:solidFill>
                <a:effectLst/>
                <a:latin typeface="tahoma" panose="020B0604030504040204" pitchFamily="34" charset="0"/>
              </a:rPr>
              <a:t>Mouritzen</a:t>
            </a:r>
            <a:endParaRPr lang="en-US" b="0" i="0" dirty="0">
              <a:solidFill>
                <a:srgbClr val="000000"/>
              </a:solidFill>
              <a:effectLst/>
              <a:latin typeface="tahoma" panose="020B0604030504040204" pitchFamily="34" charset="0"/>
            </a:endParaRPr>
          </a:p>
          <a:p>
            <a:pPr algn="l">
              <a:buFont typeface="+mj-lt"/>
              <a:buAutoNum type="arabicPeriod"/>
            </a:pPr>
            <a:r>
              <a:rPr lang="en-US" b="0" i="0" dirty="0">
                <a:solidFill>
                  <a:srgbClr val="000000"/>
                </a:solidFill>
                <a:effectLst/>
                <a:latin typeface="tahoma" panose="020B0604030504040204" pitchFamily="34" charset="0"/>
              </a:rPr>
              <a:t>Quentin Alleyne</a:t>
            </a:r>
          </a:p>
          <a:p>
            <a:pPr algn="l">
              <a:buFont typeface="+mj-lt"/>
              <a:buAutoNum type="arabicPeriod"/>
            </a:pPr>
            <a:r>
              <a:rPr lang="en-US" b="0" i="0" dirty="0">
                <a:solidFill>
                  <a:srgbClr val="000000"/>
                </a:solidFill>
                <a:effectLst/>
                <a:latin typeface="tahoma" panose="020B0604030504040204" pitchFamily="34" charset="0"/>
              </a:rPr>
              <a:t>Daniel Dodson-</a:t>
            </a:r>
            <a:r>
              <a:rPr lang="en-US" b="0" i="0" dirty="0" err="1">
                <a:solidFill>
                  <a:srgbClr val="000000"/>
                </a:solidFill>
                <a:effectLst/>
                <a:latin typeface="tahoma" panose="020B0604030504040204" pitchFamily="34" charset="0"/>
              </a:rPr>
              <a:t>Castillon</a:t>
            </a:r>
            <a:endParaRPr lang="en-US" b="0" i="0" dirty="0">
              <a:solidFill>
                <a:srgbClr val="000000"/>
              </a:solidFill>
              <a:effectLst/>
              <a:latin typeface="tahoma" panose="020B0604030504040204" pitchFamily="34" charset="0"/>
            </a:endParaRPr>
          </a:p>
          <a:p>
            <a:pPr algn="l">
              <a:buFont typeface="+mj-lt"/>
              <a:buAutoNum type="arabicPeriod"/>
            </a:pPr>
            <a:r>
              <a:rPr lang="en-US" b="0" i="0" dirty="0" err="1">
                <a:solidFill>
                  <a:srgbClr val="000000"/>
                </a:solidFill>
                <a:effectLst/>
                <a:latin typeface="tahoma" panose="020B0604030504040204" pitchFamily="34" charset="0"/>
              </a:rPr>
              <a:t>Zaurez</a:t>
            </a:r>
            <a:r>
              <a:rPr lang="en-US" b="0" i="0" dirty="0">
                <a:solidFill>
                  <a:srgbClr val="000000"/>
                </a:solidFill>
                <a:effectLst/>
                <a:latin typeface="tahoma" panose="020B0604030504040204" pitchFamily="34" charset="0"/>
              </a:rPr>
              <a:t> Hamid</a:t>
            </a:r>
          </a:p>
          <a:p>
            <a:pPr algn="l">
              <a:buFont typeface="+mj-lt"/>
              <a:buAutoNum type="arabicPeriod"/>
            </a:pPr>
            <a:r>
              <a:rPr lang="en-US" b="0" i="0" dirty="0" err="1">
                <a:solidFill>
                  <a:srgbClr val="000000"/>
                </a:solidFill>
                <a:effectLst/>
                <a:latin typeface="tahoma" panose="020B0604030504040204" pitchFamily="34" charset="0"/>
              </a:rPr>
              <a:t>Akarsh</a:t>
            </a:r>
            <a:r>
              <a:rPr lang="en-US" b="0" i="0" dirty="0">
                <a:solidFill>
                  <a:srgbClr val="000000"/>
                </a:solidFill>
                <a:effectLst/>
                <a:latin typeface="tahoma" panose="020B0604030504040204" pitchFamily="34" charset="0"/>
              </a:rPr>
              <a:t> </a:t>
            </a:r>
            <a:r>
              <a:rPr lang="en-US" b="0" i="0" dirty="0" err="1">
                <a:solidFill>
                  <a:srgbClr val="000000"/>
                </a:solidFill>
                <a:effectLst/>
                <a:latin typeface="tahoma" panose="020B0604030504040204" pitchFamily="34" charset="0"/>
              </a:rPr>
              <a:t>Bychapura</a:t>
            </a:r>
            <a:r>
              <a:rPr lang="en-US" b="0" i="0" dirty="0">
                <a:solidFill>
                  <a:srgbClr val="000000"/>
                </a:solidFill>
                <a:effectLst/>
                <a:latin typeface="tahoma" panose="020B0604030504040204" pitchFamily="34" charset="0"/>
              </a:rPr>
              <a:t> Ashok</a:t>
            </a:r>
          </a:p>
          <a:p>
            <a:pPr algn="l">
              <a:buFont typeface="+mj-lt"/>
              <a:buAutoNum type="arabicPeriod"/>
            </a:pPr>
            <a:r>
              <a:rPr lang="en-US" b="0" i="0" dirty="0" err="1">
                <a:solidFill>
                  <a:srgbClr val="000000"/>
                </a:solidFill>
                <a:effectLst/>
                <a:latin typeface="tahoma" panose="020B0604030504040204" pitchFamily="34" charset="0"/>
              </a:rPr>
              <a:t>Lujain</a:t>
            </a:r>
            <a:r>
              <a:rPr lang="en-US" b="0" i="0" dirty="0">
                <a:solidFill>
                  <a:srgbClr val="000000"/>
                </a:solidFill>
                <a:effectLst/>
                <a:latin typeface="tahoma" panose="020B0604030504040204" pitchFamily="34" charset="0"/>
              </a:rPr>
              <a:t> </a:t>
            </a:r>
            <a:r>
              <a:rPr lang="en-US" b="0" i="0" dirty="0" err="1">
                <a:solidFill>
                  <a:srgbClr val="000000"/>
                </a:solidFill>
                <a:effectLst/>
                <a:latin typeface="tahoma" panose="020B0604030504040204" pitchFamily="34" charset="0"/>
              </a:rPr>
              <a:t>Kashgari</a:t>
            </a:r>
            <a:endParaRPr lang="en-US" b="0" i="0" dirty="0">
              <a:solidFill>
                <a:srgbClr val="000000"/>
              </a:solidFill>
              <a:effectLst/>
              <a:latin typeface="tahoma" panose="020B0604030504040204" pitchFamily="34" charset="0"/>
            </a:endParaRPr>
          </a:p>
          <a:p>
            <a:pPr algn="l">
              <a:buFont typeface="+mj-lt"/>
              <a:buAutoNum type="arabicPeriod"/>
            </a:pPr>
            <a:r>
              <a:rPr lang="en-US" dirty="0">
                <a:solidFill>
                  <a:srgbClr val="000000"/>
                </a:solidFill>
                <a:latin typeface="tahoma" panose="020B0604030504040204" pitchFamily="34" charset="0"/>
              </a:rPr>
              <a:t>Ben Greer</a:t>
            </a:r>
            <a:endParaRPr lang="en-US" b="0" i="0" dirty="0">
              <a:solidFill>
                <a:srgbClr val="000000"/>
              </a:solidFill>
              <a:effectLst/>
              <a:latin typeface="tahoma" panose="020B0604030504040204" pitchFamily="34" charset="0"/>
            </a:endParaRPr>
          </a:p>
        </p:txBody>
      </p:sp>
      <p:sp>
        <p:nvSpPr>
          <p:cNvPr id="6" name="TextBox 5">
            <a:extLst>
              <a:ext uri="{FF2B5EF4-FFF2-40B4-BE49-F238E27FC236}">
                <a16:creationId xmlns:a16="http://schemas.microsoft.com/office/drawing/2014/main" id="{DACB9485-4CF2-49F6-9B57-E7A70FEE368B}"/>
              </a:ext>
            </a:extLst>
          </p:cNvPr>
          <p:cNvSpPr txBox="1"/>
          <p:nvPr/>
        </p:nvSpPr>
        <p:spPr>
          <a:xfrm>
            <a:off x="6322369" y="2392309"/>
            <a:ext cx="2520498" cy="2862322"/>
          </a:xfrm>
          <a:prstGeom prst="rect">
            <a:avLst/>
          </a:prstGeom>
          <a:noFill/>
        </p:spPr>
        <p:txBody>
          <a:bodyPr wrap="none" rtlCol="0">
            <a:spAutoFit/>
          </a:bodyPr>
          <a:lstStyle/>
          <a:p>
            <a:r>
              <a:rPr lang="en-US" i="1" u="sng" dirty="0"/>
              <a:t>Phila Union-Nashville</a:t>
            </a:r>
            <a:endParaRPr lang="en-US" b="0" i="0" dirty="0">
              <a:solidFill>
                <a:srgbClr val="000000"/>
              </a:solidFill>
              <a:effectLst/>
              <a:latin typeface="tahoma" panose="020B0604030504040204" pitchFamily="34" charset="0"/>
            </a:endParaRPr>
          </a:p>
          <a:p>
            <a:pPr algn="l">
              <a:buFont typeface="+mj-lt"/>
              <a:buAutoNum type="arabicPeriod"/>
            </a:pPr>
            <a:r>
              <a:rPr lang="en-US" b="0" i="0" dirty="0">
                <a:solidFill>
                  <a:srgbClr val="000000"/>
                </a:solidFill>
                <a:effectLst/>
                <a:latin typeface="tahoma" panose="020B0604030504040204" pitchFamily="34" charset="0"/>
              </a:rPr>
              <a:t>Justin Sherman</a:t>
            </a:r>
          </a:p>
          <a:p>
            <a:pPr algn="l">
              <a:buFont typeface="+mj-lt"/>
              <a:buAutoNum type="arabicPeriod"/>
            </a:pPr>
            <a:r>
              <a:rPr lang="en-US" b="0" i="0" dirty="0">
                <a:solidFill>
                  <a:srgbClr val="000000"/>
                </a:solidFill>
                <a:effectLst/>
                <a:latin typeface="tahoma" panose="020B0604030504040204" pitchFamily="34" charset="0"/>
              </a:rPr>
              <a:t>David Herman</a:t>
            </a:r>
          </a:p>
          <a:p>
            <a:pPr algn="l">
              <a:buFont typeface="+mj-lt"/>
              <a:buAutoNum type="arabicPeriod"/>
            </a:pPr>
            <a:r>
              <a:rPr lang="en-US" b="0" i="0" dirty="0">
                <a:solidFill>
                  <a:srgbClr val="000000"/>
                </a:solidFill>
                <a:effectLst/>
                <a:latin typeface="tahoma" panose="020B0604030504040204" pitchFamily="34" charset="0"/>
              </a:rPr>
              <a:t>Ignacio Sanchez</a:t>
            </a:r>
          </a:p>
          <a:p>
            <a:pPr algn="l">
              <a:buFont typeface="+mj-lt"/>
              <a:buAutoNum type="arabicPeriod"/>
            </a:pPr>
            <a:r>
              <a:rPr lang="en-US" b="0" i="0" dirty="0">
                <a:solidFill>
                  <a:srgbClr val="000000"/>
                </a:solidFill>
                <a:effectLst/>
                <a:latin typeface="tahoma" panose="020B0604030504040204" pitchFamily="34" charset="0"/>
              </a:rPr>
              <a:t>Victor Juarez </a:t>
            </a:r>
            <a:r>
              <a:rPr lang="en-US" b="0" i="0" dirty="0" err="1">
                <a:solidFill>
                  <a:srgbClr val="000000"/>
                </a:solidFill>
                <a:effectLst/>
                <a:latin typeface="tahoma" panose="020B0604030504040204" pitchFamily="34" charset="0"/>
              </a:rPr>
              <a:t>Becerril</a:t>
            </a:r>
            <a:endParaRPr lang="en-US" b="0" i="0" dirty="0">
              <a:solidFill>
                <a:srgbClr val="000000"/>
              </a:solidFill>
              <a:effectLst/>
              <a:latin typeface="tahoma" panose="020B0604030504040204" pitchFamily="34" charset="0"/>
            </a:endParaRPr>
          </a:p>
          <a:p>
            <a:pPr algn="l">
              <a:buFont typeface="+mj-lt"/>
              <a:buAutoNum type="arabicPeriod"/>
            </a:pPr>
            <a:r>
              <a:rPr lang="en-US" b="0" i="0" dirty="0">
                <a:solidFill>
                  <a:srgbClr val="000000"/>
                </a:solidFill>
                <a:effectLst/>
                <a:latin typeface="tahoma" panose="020B0604030504040204" pitchFamily="34" charset="0"/>
              </a:rPr>
              <a:t>Sun </a:t>
            </a:r>
            <a:r>
              <a:rPr lang="en-US" b="0" i="0" dirty="0" err="1">
                <a:solidFill>
                  <a:srgbClr val="000000"/>
                </a:solidFill>
                <a:effectLst/>
                <a:latin typeface="tahoma" panose="020B0604030504040204" pitchFamily="34" charset="0"/>
              </a:rPr>
              <a:t>Pil</a:t>
            </a:r>
            <a:r>
              <a:rPr lang="en-US" b="0" i="0" dirty="0">
                <a:solidFill>
                  <a:srgbClr val="000000"/>
                </a:solidFill>
                <a:effectLst/>
                <a:latin typeface="tahoma" panose="020B0604030504040204" pitchFamily="34" charset="0"/>
              </a:rPr>
              <a:t> </a:t>
            </a:r>
            <a:r>
              <a:rPr lang="en-US" b="0" i="0" dirty="0" err="1">
                <a:solidFill>
                  <a:srgbClr val="000000"/>
                </a:solidFill>
                <a:effectLst/>
                <a:latin typeface="tahoma" panose="020B0604030504040204" pitchFamily="34" charset="0"/>
              </a:rPr>
              <a:t>Howang</a:t>
            </a:r>
            <a:endParaRPr lang="en-US" b="0" i="0" dirty="0">
              <a:solidFill>
                <a:srgbClr val="000000"/>
              </a:solidFill>
              <a:effectLst/>
              <a:latin typeface="tahoma" panose="020B0604030504040204" pitchFamily="34" charset="0"/>
            </a:endParaRPr>
          </a:p>
          <a:p>
            <a:pPr algn="l">
              <a:buFont typeface="+mj-lt"/>
              <a:buAutoNum type="arabicPeriod"/>
            </a:pPr>
            <a:r>
              <a:rPr lang="en-US" b="0" i="0" dirty="0">
                <a:solidFill>
                  <a:srgbClr val="000000"/>
                </a:solidFill>
                <a:effectLst/>
                <a:latin typeface="tahoma" panose="020B0604030504040204" pitchFamily="34" charset="0"/>
              </a:rPr>
              <a:t>Youssef Ragab</a:t>
            </a:r>
          </a:p>
          <a:p>
            <a:pPr algn="l">
              <a:buFont typeface="+mj-lt"/>
              <a:buAutoNum type="arabicPeriod"/>
            </a:pPr>
            <a:r>
              <a:rPr lang="en-US" b="0" i="0" dirty="0">
                <a:solidFill>
                  <a:srgbClr val="000000"/>
                </a:solidFill>
                <a:effectLst/>
                <a:latin typeface="tahoma" panose="020B0604030504040204" pitchFamily="34" charset="0"/>
              </a:rPr>
              <a:t>Zachary </a:t>
            </a:r>
            <a:r>
              <a:rPr lang="en-US" b="0" i="0" dirty="0" err="1">
                <a:solidFill>
                  <a:srgbClr val="000000"/>
                </a:solidFill>
                <a:effectLst/>
                <a:latin typeface="tahoma" panose="020B0604030504040204" pitchFamily="34" charset="0"/>
              </a:rPr>
              <a:t>Zobell</a:t>
            </a:r>
            <a:endParaRPr lang="en-US" b="0" i="0" dirty="0">
              <a:solidFill>
                <a:srgbClr val="000000"/>
              </a:solidFill>
              <a:effectLst/>
              <a:latin typeface="tahoma" panose="020B0604030504040204" pitchFamily="34" charset="0"/>
            </a:endParaRPr>
          </a:p>
          <a:p>
            <a:pPr algn="l">
              <a:buFont typeface="+mj-lt"/>
              <a:buAutoNum type="arabicPeriod"/>
            </a:pPr>
            <a:r>
              <a:rPr lang="en-US" b="0" i="0" dirty="0">
                <a:solidFill>
                  <a:srgbClr val="000000"/>
                </a:solidFill>
                <a:effectLst/>
                <a:latin typeface="tahoma" panose="020B0604030504040204" pitchFamily="34" charset="0"/>
              </a:rPr>
              <a:t>Lawrence Brown</a:t>
            </a:r>
          </a:p>
          <a:p>
            <a:pPr algn="l">
              <a:buFont typeface="+mj-lt"/>
              <a:buAutoNum type="arabicPeriod"/>
            </a:pPr>
            <a:endParaRPr lang="en-US" b="0" i="0" dirty="0">
              <a:solidFill>
                <a:srgbClr val="000000"/>
              </a:solidFill>
              <a:effectLst/>
              <a:latin typeface="tahoma" panose="020B0604030504040204" pitchFamily="34" charset="0"/>
            </a:endParaRPr>
          </a:p>
        </p:txBody>
      </p:sp>
      <p:pic>
        <p:nvPicPr>
          <p:cNvPr id="7" name="Picture 6">
            <a:extLst>
              <a:ext uri="{FF2B5EF4-FFF2-40B4-BE49-F238E27FC236}">
                <a16:creationId xmlns:a16="http://schemas.microsoft.com/office/drawing/2014/main" id="{8D82B960-E1D0-48D6-A020-1E6E6305EC7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77000" y="730710"/>
            <a:ext cx="1866590" cy="545619"/>
          </a:xfrm>
          <a:prstGeom prst="rect">
            <a:avLst/>
          </a:prstGeom>
        </p:spPr>
      </p:pic>
      <p:sp>
        <p:nvSpPr>
          <p:cNvPr id="9" name="TextBox 8">
            <a:extLst>
              <a:ext uri="{FF2B5EF4-FFF2-40B4-BE49-F238E27FC236}">
                <a16:creationId xmlns:a16="http://schemas.microsoft.com/office/drawing/2014/main" id="{E108072F-7F2A-44A5-A0DB-56B28B7E5349}"/>
              </a:ext>
            </a:extLst>
          </p:cNvPr>
          <p:cNvSpPr txBox="1"/>
          <p:nvPr/>
        </p:nvSpPr>
        <p:spPr>
          <a:xfrm>
            <a:off x="362932" y="5410706"/>
            <a:ext cx="2133918" cy="900246"/>
          </a:xfrm>
          <a:prstGeom prst="rect">
            <a:avLst/>
          </a:prstGeom>
          <a:noFill/>
        </p:spPr>
        <p:txBody>
          <a:bodyPr wrap="square">
            <a:spAutoFit/>
          </a:bodyPr>
          <a:lstStyle/>
          <a:p>
            <a:r>
              <a:rPr lang="en-US" sz="1050" dirty="0">
                <a:hlinkClick r:id="rId4"/>
              </a:rPr>
              <a:t>https://www.whoscored.com/Matches/1602049/Live/USA-Major-League-Soccer-2021-Nashville-SC-Orlando-City</a:t>
            </a:r>
            <a:endParaRPr lang="en-US" sz="1050" dirty="0"/>
          </a:p>
          <a:p>
            <a:endParaRPr lang="en-US" sz="1050" dirty="0"/>
          </a:p>
        </p:txBody>
      </p:sp>
      <p:sp>
        <p:nvSpPr>
          <p:cNvPr id="10" name="TextBox 9">
            <a:extLst>
              <a:ext uri="{FF2B5EF4-FFF2-40B4-BE49-F238E27FC236}">
                <a16:creationId xmlns:a16="http://schemas.microsoft.com/office/drawing/2014/main" id="{ED72B892-5840-4688-9668-9456FF61C9DE}"/>
              </a:ext>
            </a:extLst>
          </p:cNvPr>
          <p:cNvSpPr txBox="1"/>
          <p:nvPr/>
        </p:nvSpPr>
        <p:spPr>
          <a:xfrm>
            <a:off x="3124200" y="5415171"/>
            <a:ext cx="2133918" cy="900246"/>
          </a:xfrm>
          <a:prstGeom prst="rect">
            <a:avLst/>
          </a:prstGeom>
          <a:noFill/>
        </p:spPr>
        <p:txBody>
          <a:bodyPr wrap="square">
            <a:spAutoFit/>
          </a:bodyPr>
          <a:lstStyle/>
          <a:p>
            <a:r>
              <a:rPr lang="en-US" sz="1050" dirty="0">
                <a:hlinkClick r:id="rId5"/>
              </a:rPr>
              <a:t>https://www.whoscored.com/Matches/1602051/Show/USA-Major-League-Soccer-2021-Seattle-Sounders-FC-Real-Salt-Lake</a:t>
            </a:r>
            <a:endParaRPr lang="en-US" sz="1050" dirty="0"/>
          </a:p>
          <a:p>
            <a:endParaRPr lang="en-US" sz="1050" dirty="0"/>
          </a:p>
        </p:txBody>
      </p:sp>
      <p:sp>
        <p:nvSpPr>
          <p:cNvPr id="11" name="TextBox 10">
            <a:extLst>
              <a:ext uri="{FF2B5EF4-FFF2-40B4-BE49-F238E27FC236}">
                <a16:creationId xmlns:a16="http://schemas.microsoft.com/office/drawing/2014/main" id="{E7667D5E-7998-477E-A99D-1D038F2CC808}"/>
              </a:ext>
            </a:extLst>
          </p:cNvPr>
          <p:cNvSpPr txBox="1"/>
          <p:nvPr/>
        </p:nvSpPr>
        <p:spPr>
          <a:xfrm>
            <a:off x="5867082" y="5415171"/>
            <a:ext cx="2133918" cy="900246"/>
          </a:xfrm>
          <a:prstGeom prst="rect">
            <a:avLst/>
          </a:prstGeom>
          <a:noFill/>
        </p:spPr>
        <p:txBody>
          <a:bodyPr wrap="square">
            <a:spAutoFit/>
          </a:bodyPr>
          <a:lstStyle/>
          <a:p>
            <a:r>
              <a:rPr lang="en-US" sz="1050" dirty="0">
                <a:hlinkClick r:id="rId6"/>
              </a:rPr>
              <a:t>https://www.whoscored.com/Matches/1602873/Show/USA-Major-League-Soccer-2021-Philadelphia-Union-Nashville-SC</a:t>
            </a:r>
            <a:endParaRPr lang="en-US" sz="1050" dirty="0"/>
          </a:p>
          <a:p>
            <a:endParaRPr lang="en-US" sz="1050" dirty="0"/>
          </a:p>
        </p:txBody>
      </p:sp>
      <p:pic>
        <p:nvPicPr>
          <p:cNvPr id="13" name="Picture 12">
            <a:extLst>
              <a:ext uri="{FF2B5EF4-FFF2-40B4-BE49-F238E27FC236}">
                <a16:creationId xmlns:a16="http://schemas.microsoft.com/office/drawing/2014/main" id="{F8538E57-5EA3-40B4-9E48-58630711AAF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62000" y="1460665"/>
            <a:ext cx="472262" cy="500424"/>
          </a:xfrm>
          <a:prstGeom prst="rect">
            <a:avLst/>
          </a:prstGeom>
        </p:spPr>
      </p:pic>
    </p:spTree>
    <p:extLst>
      <p:ext uri="{BB962C8B-B14F-4D97-AF65-F5344CB8AC3E}">
        <p14:creationId xmlns:p14="http://schemas.microsoft.com/office/powerpoint/2010/main" val="1351329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457200" y="304800"/>
            <a:ext cx="8229600" cy="990600"/>
          </a:xfrm>
        </p:spPr>
        <p:txBody>
          <a:bodyPr/>
          <a:lstStyle/>
          <a:p>
            <a:r>
              <a:rPr lang="en-US" dirty="0"/>
              <a:t>Player Analytics</a:t>
            </a:r>
          </a:p>
        </p:txBody>
      </p:sp>
      <p:sp>
        <p:nvSpPr>
          <p:cNvPr id="2" name="TextBox 1"/>
          <p:cNvSpPr txBox="1"/>
          <p:nvPr/>
        </p:nvSpPr>
        <p:spPr>
          <a:xfrm>
            <a:off x="532753" y="3962400"/>
            <a:ext cx="7785145" cy="1569660"/>
          </a:xfrm>
          <a:prstGeom prst="rect">
            <a:avLst/>
          </a:prstGeom>
          <a:noFill/>
          <a:ln w="25400">
            <a:solidFill>
              <a:srgbClr val="0000CC"/>
            </a:solidFill>
          </a:ln>
        </p:spPr>
        <p:txBody>
          <a:bodyPr wrap="none" rtlCol="0">
            <a:spAutoFit/>
          </a:bodyPr>
          <a:lstStyle/>
          <a:p>
            <a:r>
              <a:rPr lang="en-US" sz="2400" dirty="0"/>
              <a:t>KEY TAKEAWAYS:</a:t>
            </a:r>
          </a:p>
          <a:p>
            <a:pPr marL="342900" indent="-342900">
              <a:buAutoNum type="arabicPeriod"/>
            </a:pPr>
            <a:r>
              <a:rPr lang="en-US" sz="2400" dirty="0"/>
              <a:t>How has the sport evolved: Basic vs. Advanced Stats</a:t>
            </a:r>
          </a:p>
          <a:p>
            <a:pPr marL="342900" indent="-342900">
              <a:buAutoNum type="arabicPeriod"/>
            </a:pPr>
            <a:r>
              <a:rPr lang="en-US" sz="2400" dirty="0"/>
              <a:t>Offense vs. Defense</a:t>
            </a:r>
          </a:p>
          <a:p>
            <a:pPr marL="342900" indent="-342900">
              <a:buAutoNum type="arabicPeriod"/>
            </a:pPr>
            <a:r>
              <a:rPr lang="en-US" sz="2400" dirty="0"/>
              <a:t>End-all Be-all | One all encompassing stat? WAR</a:t>
            </a:r>
          </a:p>
        </p:txBody>
      </p:sp>
      <p:sp>
        <p:nvSpPr>
          <p:cNvPr id="5" name="TextBox 4">
            <a:extLst>
              <a:ext uri="{FF2B5EF4-FFF2-40B4-BE49-F238E27FC236}">
                <a16:creationId xmlns:a16="http://schemas.microsoft.com/office/drawing/2014/main" id="{289CB10C-8468-44E2-B665-9A80A702F299}"/>
              </a:ext>
            </a:extLst>
          </p:cNvPr>
          <p:cNvSpPr txBox="1"/>
          <p:nvPr/>
        </p:nvSpPr>
        <p:spPr>
          <a:xfrm>
            <a:off x="228600" y="1935540"/>
            <a:ext cx="8066632" cy="1569660"/>
          </a:xfrm>
          <a:prstGeom prst="rect">
            <a:avLst/>
          </a:prstGeom>
          <a:noFill/>
        </p:spPr>
        <p:txBody>
          <a:bodyPr wrap="none" rtlCol="0">
            <a:spAutoFit/>
          </a:bodyPr>
          <a:lstStyle/>
          <a:p>
            <a:r>
              <a:rPr lang="en-US" sz="2400" dirty="0"/>
              <a:t>11/16 – Baseball		| </a:t>
            </a:r>
          </a:p>
          <a:p>
            <a:r>
              <a:rPr lang="en-US" sz="2400" dirty="0"/>
              <a:t>11/23 – Soccer		| Momin Ghaffar, Jaguars</a:t>
            </a:r>
          </a:p>
          <a:p>
            <a:r>
              <a:rPr lang="en-US" sz="2400" b="1" dirty="0">
                <a:solidFill>
                  <a:srgbClr val="0000CC"/>
                </a:solidFill>
              </a:rPr>
              <a:t>11/30 – Basketball		| Kevin Tenenbaum, Cle MLB</a:t>
            </a:r>
          </a:p>
          <a:p>
            <a:r>
              <a:rPr lang="en-US" sz="2400" dirty="0"/>
              <a:t>12/7 – Hockey		| Oliver Miller-Farrell, Nash SC</a:t>
            </a:r>
          </a:p>
        </p:txBody>
      </p:sp>
    </p:spTree>
    <p:extLst>
      <p:ext uri="{BB962C8B-B14F-4D97-AF65-F5344CB8AC3E}">
        <p14:creationId xmlns:p14="http://schemas.microsoft.com/office/powerpoint/2010/main" val="2822130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FADD48-82BC-42E8-995F-6BEF677336B4}"/>
              </a:ext>
            </a:extLst>
          </p:cNvPr>
          <p:cNvPicPr>
            <a:picLocks noChangeAspect="1"/>
          </p:cNvPicPr>
          <p:nvPr/>
        </p:nvPicPr>
        <p:blipFill>
          <a:blip r:embed="rId2"/>
          <a:stretch>
            <a:fillRect/>
          </a:stretch>
        </p:blipFill>
        <p:spPr>
          <a:xfrm>
            <a:off x="304800" y="1301444"/>
            <a:ext cx="8458199" cy="5175556"/>
          </a:xfrm>
          <a:prstGeom prst="rect">
            <a:avLst/>
          </a:prstGeom>
          <a:ln w="15875">
            <a:solidFill>
              <a:srgbClr val="002060"/>
            </a:solidFill>
          </a:ln>
        </p:spPr>
      </p:pic>
      <p:sp>
        <p:nvSpPr>
          <p:cNvPr id="3" name="Title 1">
            <a:extLst>
              <a:ext uri="{FF2B5EF4-FFF2-40B4-BE49-F238E27FC236}">
                <a16:creationId xmlns:a16="http://schemas.microsoft.com/office/drawing/2014/main" id="{30F8C387-D10C-4A03-8D30-64430A3ED90F}"/>
              </a:ext>
            </a:extLst>
          </p:cNvPr>
          <p:cNvSpPr>
            <a:spLocks noGrp="1"/>
          </p:cNvSpPr>
          <p:nvPr>
            <p:ph type="title"/>
          </p:nvPr>
        </p:nvSpPr>
        <p:spPr>
          <a:xfrm>
            <a:off x="228600" y="228600"/>
            <a:ext cx="8229600" cy="990600"/>
          </a:xfrm>
        </p:spPr>
        <p:txBody>
          <a:bodyPr/>
          <a:lstStyle/>
          <a:p>
            <a:r>
              <a:rPr lang="en-US" dirty="0"/>
              <a:t>NBA – Scoring on the Rise</a:t>
            </a:r>
          </a:p>
        </p:txBody>
      </p:sp>
    </p:spTree>
    <p:extLst>
      <p:ext uri="{BB962C8B-B14F-4D97-AF65-F5344CB8AC3E}">
        <p14:creationId xmlns:p14="http://schemas.microsoft.com/office/powerpoint/2010/main" val="277034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948AF4D-6D0B-4552-A1F3-3636EF7425AE}"/>
              </a:ext>
            </a:extLst>
          </p:cNvPr>
          <p:cNvSpPr txBox="1"/>
          <p:nvPr/>
        </p:nvSpPr>
        <p:spPr>
          <a:xfrm>
            <a:off x="152400" y="76200"/>
            <a:ext cx="8839200" cy="954107"/>
          </a:xfrm>
          <a:prstGeom prst="rect">
            <a:avLst/>
          </a:prstGeom>
          <a:solidFill>
            <a:schemeClr val="bg1"/>
          </a:solidFill>
        </p:spPr>
        <p:txBody>
          <a:bodyPr wrap="square">
            <a:spAutoFit/>
          </a:bodyPr>
          <a:lstStyle/>
          <a:p>
            <a:r>
              <a:rPr lang="en-US" sz="1400" b="0" i="0" dirty="0">
                <a:solidFill>
                  <a:srgbClr val="2A2A2A"/>
                </a:solidFill>
                <a:effectLst/>
                <a:latin typeface="georgia" panose="02040502050405020303" pitchFamily="18" charset="0"/>
              </a:rPr>
              <a:t>The 2020-21 and 2019-20 seasons were the highest-scoring seasons since the introduction of the three-point line in 1979. When the Milwaukee Bucks averaged 120.1 points last season, they were the first team to reach that benchmark since 1985. Remarkably, the seven most efficient offenses of the three-point era — led by the Brooklyn Nets with a 118.3 offensive rating — </a:t>
            </a:r>
            <a:r>
              <a:rPr lang="en-US" sz="1400" b="0" i="0" u="none" strike="noStrike" dirty="0">
                <a:solidFill>
                  <a:srgbClr val="1955A5"/>
                </a:solidFill>
                <a:effectLst/>
                <a:latin typeface="georgia" panose="02040502050405020303" pitchFamily="18" charset="0"/>
                <a:hlinkClick r:id="rId3"/>
              </a:rPr>
              <a:t>took the court last season</a:t>
            </a:r>
            <a:r>
              <a:rPr lang="en-US" sz="1400" b="0" i="0" dirty="0">
                <a:solidFill>
                  <a:srgbClr val="2A2A2A"/>
                </a:solidFill>
                <a:effectLst/>
                <a:latin typeface="georgia" panose="02040502050405020303" pitchFamily="18" charset="0"/>
              </a:rPr>
              <a:t>.</a:t>
            </a:r>
            <a:endParaRPr lang="en-US" sz="1400" dirty="0"/>
          </a:p>
        </p:txBody>
      </p:sp>
      <p:grpSp>
        <p:nvGrpSpPr>
          <p:cNvPr id="9" name="Group 8">
            <a:extLst>
              <a:ext uri="{FF2B5EF4-FFF2-40B4-BE49-F238E27FC236}">
                <a16:creationId xmlns:a16="http://schemas.microsoft.com/office/drawing/2014/main" id="{BC6D3679-B0C8-499F-A1A3-40473AA1867D}"/>
              </a:ext>
            </a:extLst>
          </p:cNvPr>
          <p:cNvGrpSpPr/>
          <p:nvPr/>
        </p:nvGrpSpPr>
        <p:grpSpPr>
          <a:xfrm>
            <a:off x="103238" y="1094078"/>
            <a:ext cx="5840362" cy="5535322"/>
            <a:chOff x="103238" y="1676400"/>
            <a:chExt cx="3859162" cy="3657600"/>
          </a:xfrm>
        </p:grpSpPr>
        <p:pic>
          <p:nvPicPr>
            <p:cNvPr id="7" name="Picture 6">
              <a:extLst>
                <a:ext uri="{FF2B5EF4-FFF2-40B4-BE49-F238E27FC236}">
                  <a16:creationId xmlns:a16="http://schemas.microsoft.com/office/drawing/2014/main" id="{0DEADCC0-ACA1-4D0E-9A3D-089652D6D51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03238" y="1676400"/>
              <a:ext cx="2944762" cy="3657600"/>
            </a:xfrm>
            <a:prstGeom prst="rect">
              <a:avLst/>
            </a:prstGeom>
          </p:spPr>
        </p:pic>
        <p:pic>
          <p:nvPicPr>
            <p:cNvPr id="8" name="Picture 7">
              <a:extLst>
                <a:ext uri="{FF2B5EF4-FFF2-40B4-BE49-F238E27FC236}">
                  <a16:creationId xmlns:a16="http://schemas.microsoft.com/office/drawing/2014/main" id="{C99948BB-F548-422D-A492-C340CDFB605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124200" y="1676400"/>
              <a:ext cx="838200" cy="3657600"/>
            </a:xfrm>
            <a:prstGeom prst="rect">
              <a:avLst/>
            </a:prstGeom>
          </p:spPr>
        </p:pic>
      </p:grpSp>
      <p:sp>
        <p:nvSpPr>
          <p:cNvPr id="10" name="Rectangle: Rounded Corners 9">
            <a:extLst>
              <a:ext uri="{FF2B5EF4-FFF2-40B4-BE49-F238E27FC236}">
                <a16:creationId xmlns:a16="http://schemas.microsoft.com/office/drawing/2014/main" id="{510F2C19-B951-4955-893A-D033BB4752E7}"/>
              </a:ext>
            </a:extLst>
          </p:cNvPr>
          <p:cNvSpPr/>
          <p:nvPr/>
        </p:nvSpPr>
        <p:spPr>
          <a:xfrm>
            <a:off x="457200" y="1094078"/>
            <a:ext cx="685800" cy="210632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0D1E089-F24F-4D3B-94A7-1451FCB8D77E}"/>
              </a:ext>
            </a:extLst>
          </p:cNvPr>
          <p:cNvSpPr txBox="1"/>
          <p:nvPr/>
        </p:nvSpPr>
        <p:spPr>
          <a:xfrm>
            <a:off x="6503887" y="1905000"/>
            <a:ext cx="2182913" cy="2800767"/>
          </a:xfrm>
          <a:prstGeom prst="rect">
            <a:avLst/>
          </a:prstGeom>
          <a:noFill/>
          <a:ln w="15875">
            <a:solidFill>
              <a:srgbClr val="002060"/>
            </a:solidFill>
          </a:ln>
        </p:spPr>
        <p:txBody>
          <a:bodyPr wrap="square">
            <a:spAutoFit/>
          </a:bodyPr>
          <a:lstStyle/>
          <a:p>
            <a:r>
              <a:rPr lang="en-US" sz="1600" b="0" i="0" dirty="0">
                <a:solidFill>
                  <a:srgbClr val="202122"/>
                </a:solidFill>
                <a:effectLst/>
                <a:latin typeface="Arial" panose="020B0604020202020204" pitchFamily="34" charset="0"/>
              </a:rPr>
              <a:t>For teams, the formula is: Offensive Team Rating = (Players Points*Total FG%) + Opponents Differential= 1/5 of possessions - Times Fouled+ FTM* FT% * OAPOW( Official Adjusted Players Offensive Withstand .</a:t>
            </a:r>
            <a:endParaRPr lang="en-US" sz="1600" dirty="0"/>
          </a:p>
        </p:txBody>
      </p:sp>
    </p:spTree>
    <p:extLst>
      <p:ext uri="{BB962C8B-B14F-4D97-AF65-F5344CB8AC3E}">
        <p14:creationId xmlns:p14="http://schemas.microsoft.com/office/powerpoint/2010/main" val="3501081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D18BB1-BF59-464B-A778-78133E65CA6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90600" y="1088795"/>
            <a:ext cx="6019800" cy="5604641"/>
          </a:xfrm>
          <a:prstGeom prst="rect">
            <a:avLst/>
          </a:prstGeom>
          <a:ln w="15875">
            <a:solidFill>
              <a:srgbClr val="002060"/>
            </a:solidFill>
          </a:ln>
        </p:spPr>
      </p:pic>
      <p:sp>
        <p:nvSpPr>
          <p:cNvPr id="6" name="Title 1">
            <a:extLst>
              <a:ext uri="{FF2B5EF4-FFF2-40B4-BE49-F238E27FC236}">
                <a16:creationId xmlns:a16="http://schemas.microsoft.com/office/drawing/2014/main" id="{C45D27C1-2175-416E-BDEC-31C9309FB19B}"/>
              </a:ext>
            </a:extLst>
          </p:cNvPr>
          <p:cNvSpPr>
            <a:spLocks noGrp="1"/>
          </p:cNvSpPr>
          <p:nvPr>
            <p:ph type="title"/>
          </p:nvPr>
        </p:nvSpPr>
        <p:spPr>
          <a:xfrm>
            <a:off x="76200" y="60489"/>
            <a:ext cx="8229600" cy="990600"/>
          </a:xfrm>
        </p:spPr>
        <p:txBody>
          <a:bodyPr>
            <a:normAutofit/>
          </a:bodyPr>
          <a:lstStyle/>
          <a:p>
            <a:r>
              <a:rPr lang="en-US" sz="3200" dirty="0"/>
              <a:t>NBA – Scoring slowdown this season</a:t>
            </a:r>
          </a:p>
        </p:txBody>
      </p:sp>
    </p:spTree>
    <p:extLst>
      <p:ext uri="{BB962C8B-B14F-4D97-AF65-F5344CB8AC3E}">
        <p14:creationId xmlns:p14="http://schemas.microsoft.com/office/powerpoint/2010/main" val="27085344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426EFB-5E58-46FF-A471-BF5B4F6DC23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28600" y="800100"/>
            <a:ext cx="2960914" cy="2072640"/>
          </a:xfrm>
          <a:prstGeom prst="rect">
            <a:avLst/>
          </a:prstGeom>
        </p:spPr>
      </p:pic>
      <p:pic>
        <p:nvPicPr>
          <p:cNvPr id="6" name="Picture 5">
            <a:extLst>
              <a:ext uri="{FF2B5EF4-FFF2-40B4-BE49-F238E27FC236}">
                <a16:creationId xmlns:a16="http://schemas.microsoft.com/office/drawing/2014/main" id="{3DED5AE0-6FDE-4ABA-A491-1DF3A9401B4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28600" y="152400"/>
            <a:ext cx="6781800" cy="647700"/>
          </a:xfrm>
          <a:prstGeom prst="rect">
            <a:avLst/>
          </a:prstGeom>
        </p:spPr>
      </p:pic>
      <p:sp>
        <p:nvSpPr>
          <p:cNvPr id="8" name="TextBox 7">
            <a:extLst>
              <a:ext uri="{FF2B5EF4-FFF2-40B4-BE49-F238E27FC236}">
                <a16:creationId xmlns:a16="http://schemas.microsoft.com/office/drawing/2014/main" id="{49E26136-45C6-443B-A5B6-741B87CD6FF5}"/>
              </a:ext>
            </a:extLst>
          </p:cNvPr>
          <p:cNvSpPr txBox="1"/>
          <p:nvPr/>
        </p:nvSpPr>
        <p:spPr>
          <a:xfrm>
            <a:off x="4510332" y="555738"/>
            <a:ext cx="4572000" cy="2677656"/>
          </a:xfrm>
          <a:prstGeom prst="rect">
            <a:avLst/>
          </a:prstGeom>
          <a:noFill/>
        </p:spPr>
        <p:txBody>
          <a:bodyPr wrap="square">
            <a:spAutoFit/>
          </a:bodyPr>
          <a:lstStyle/>
          <a:p>
            <a:r>
              <a:rPr lang="en-US" sz="1400" b="0" i="0" dirty="0">
                <a:solidFill>
                  <a:srgbClr val="2A2A2A"/>
                </a:solidFill>
                <a:effectLst/>
                <a:latin typeface="georgia" panose="02040502050405020303" pitchFamily="18" charset="0"/>
              </a:rPr>
              <a:t>After years of griping from traditionalists and rising complaints from within the league, the NBA’s competition committee enacted a plan this summer to rein in these excesses by cracking down on </a:t>
            </a:r>
            <a:r>
              <a:rPr lang="en-US" sz="1400" b="0" i="0" u="none" strike="noStrike" dirty="0">
                <a:solidFill>
                  <a:srgbClr val="1955A5"/>
                </a:solidFill>
                <a:effectLst/>
                <a:latin typeface="georgia" panose="02040502050405020303" pitchFamily="18" charset="0"/>
                <a:hlinkClick r:id="rId5"/>
              </a:rPr>
              <a:t>what it dubbed “non-basketball moves”</a:t>
            </a:r>
            <a:r>
              <a:rPr lang="en-US" sz="1400" b="0" i="0" dirty="0">
                <a:solidFill>
                  <a:srgbClr val="2A2A2A"/>
                </a:solidFill>
                <a:effectLst/>
                <a:latin typeface="georgia" panose="02040502050405020303" pitchFamily="18" charset="0"/>
              </a:rPr>
              <a:t> by offensive players who were hunting free throws rather than making genuine attempts to score. The new framework has had an immediate and dramatic impact in the first two weeks of the 2021-22 season, with free throw attempts plummeting to a record low and teams scoring 4.3 fewer points per game compared with last season after </a:t>
            </a:r>
            <a:r>
              <a:rPr lang="en-US" sz="1400" b="0" i="0" u="none" strike="noStrike" dirty="0">
                <a:solidFill>
                  <a:srgbClr val="1955A5"/>
                </a:solidFill>
                <a:effectLst/>
                <a:latin typeface="georgia" panose="02040502050405020303" pitchFamily="18" charset="0"/>
                <a:hlinkClick r:id="rId6"/>
              </a:rPr>
              <a:t>six straight years of increased scoring</a:t>
            </a:r>
            <a:r>
              <a:rPr lang="en-US" sz="1400" b="0" i="0" dirty="0">
                <a:solidFill>
                  <a:srgbClr val="2A2A2A"/>
                </a:solidFill>
                <a:effectLst/>
                <a:latin typeface="georgia" panose="02040502050405020303" pitchFamily="18" charset="0"/>
              </a:rPr>
              <a:t>.</a:t>
            </a:r>
            <a:endParaRPr lang="en-US" sz="1400" dirty="0"/>
          </a:p>
        </p:txBody>
      </p:sp>
      <p:pic>
        <p:nvPicPr>
          <p:cNvPr id="11" name="Picture 10">
            <a:extLst>
              <a:ext uri="{FF2B5EF4-FFF2-40B4-BE49-F238E27FC236}">
                <a16:creationId xmlns:a16="http://schemas.microsoft.com/office/drawing/2014/main" id="{C5B96FE4-D42E-486D-AF8F-2241DF438A48}"/>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05045" y="3200400"/>
            <a:ext cx="4235605" cy="3276600"/>
          </a:xfrm>
          <a:prstGeom prst="rect">
            <a:avLst/>
          </a:prstGeom>
          <a:ln w="15875">
            <a:solidFill>
              <a:srgbClr val="0000CC"/>
            </a:solidFill>
          </a:ln>
        </p:spPr>
      </p:pic>
      <p:sp>
        <p:nvSpPr>
          <p:cNvPr id="13" name="TextBox 12">
            <a:extLst>
              <a:ext uri="{FF2B5EF4-FFF2-40B4-BE49-F238E27FC236}">
                <a16:creationId xmlns:a16="http://schemas.microsoft.com/office/drawing/2014/main" id="{D7372863-FB5B-4E4A-BF47-6E0B95F45FD4}"/>
              </a:ext>
            </a:extLst>
          </p:cNvPr>
          <p:cNvSpPr txBox="1"/>
          <p:nvPr/>
        </p:nvSpPr>
        <p:spPr>
          <a:xfrm>
            <a:off x="4510333" y="3233394"/>
            <a:ext cx="4481268" cy="3539430"/>
          </a:xfrm>
          <a:prstGeom prst="rect">
            <a:avLst/>
          </a:prstGeom>
          <a:noFill/>
        </p:spPr>
        <p:txBody>
          <a:bodyPr wrap="square">
            <a:spAutoFit/>
          </a:bodyPr>
          <a:lstStyle/>
          <a:p>
            <a:r>
              <a:rPr lang="en-US" sz="1400" b="0" i="0" dirty="0">
                <a:solidFill>
                  <a:srgbClr val="2A2A2A"/>
                </a:solidFill>
                <a:effectLst/>
                <a:latin typeface="georgia" panose="02040502050405020303" pitchFamily="18" charset="0"/>
              </a:rPr>
              <a:t>Monty McCutchen, the NBA’s vice president of referee development, and the league’s referees prepared for the new guidelines by reviewing video clips of more than 500 examples of potential “abrupt, overt and abnormal” movement by an offensive player. </a:t>
            </a:r>
            <a:r>
              <a:rPr lang="en-US" sz="1400" b="1" i="0" dirty="0">
                <a:solidFill>
                  <a:srgbClr val="2A2A2A"/>
                </a:solidFill>
                <a:effectLst/>
                <a:latin typeface="georgia" panose="02040502050405020303" pitchFamily="18" charset="0"/>
              </a:rPr>
              <a:t>These plays include launching into a defender after pump-faking, hooking a defender’s arm on a drive, kicking out legs while shooting and abruptly stopping and leaning to initiate a crash with a trailing defender. </a:t>
            </a:r>
            <a:r>
              <a:rPr lang="en-US" sz="1400" b="0" i="0" dirty="0">
                <a:solidFill>
                  <a:srgbClr val="0000CC"/>
                </a:solidFill>
                <a:effectLst/>
                <a:latin typeface="georgia" panose="02040502050405020303" pitchFamily="18" charset="0"/>
              </a:rPr>
              <a:t>Instead of being rewarded with free throws as they often were in the past, offensive players guilty of non-basketball moves should now be whistled for offensive fouls if their contact with defenders is deemed “significant.” </a:t>
            </a:r>
            <a:r>
              <a:rPr lang="en-US" sz="1400" b="0" i="0" dirty="0">
                <a:solidFill>
                  <a:srgbClr val="2A2A2A"/>
                </a:solidFill>
                <a:effectLst/>
                <a:latin typeface="georgia" panose="02040502050405020303" pitchFamily="18" charset="0"/>
              </a:rPr>
              <a:t>The referee also can allow play to carry on with no call if the contact is marginal.</a:t>
            </a:r>
            <a:endParaRPr lang="en-US" sz="1400" dirty="0"/>
          </a:p>
        </p:txBody>
      </p:sp>
    </p:spTree>
    <p:extLst>
      <p:ext uri="{BB962C8B-B14F-4D97-AF65-F5344CB8AC3E}">
        <p14:creationId xmlns:p14="http://schemas.microsoft.com/office/powerpoint/2010/main" val="31991145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a:extLst>
              <a:ext uri="{FF2B5EF4-FFF2-40B4-BE49-F238E27FC236}">
                <a16:creationId xmlns:a16="http://schemas.microsoft.com/office/drawing/2014/main" id="{43439FDF-68FE-414D-BB97-DF8E0B51B6E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90600" y="530383"/>
            <a:ext cx="7162799" cy="6099017"/>
          </a:xfrm>
          <a:prstGeom prst="rect">
            <a:avLst/>
          </a:prstGeom>
          <a:noFill/>
          <a:ln w="15875">
            <a:solidFill>
              <a:srgbClr val="0000CC"/>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DC964BA-32E2-4A16-9DA6-DEAE62B56AD3}"/>
              </a:ext>
            </a:extLst>
          </p:cNvPr>
          <p:cNvSpPr txBox="1"/>
          <p:nvPr/>
        </p:nvSpPr>
        <p:spPr>
          <a:xfrm>
            <a:off x="152400" y="0"/>
            <a:ext cx="8763000" cy="369332"/>
          </a:xfrm>
          <a:prstGeom prst="rect">
            <a:avLst/>
          </a:prstGeom>
          <a:noFill/>
        </p:spPr>
        <p:txBody>
          <a:bodyPr wrap="square" rtlCol="0">
            <a:spAutoFit/>
          </a:bodyPr>
          <a:lstStyle/>
          <a:p>
            <a:r>
              <a:rPr lang="en-US" b="1" dirty="0">
                <a:solidFill>
                  <a:schemeClr val="bg1"/>
                </a:solidFill>
              </a:rPr>
              <a:t>2019-2020: Start of the NBA Bubble vs. Regular Season </a:t>
            </a:r>
            <a:r>
              <a:rPr lang="en-US" i="1" dirty="0">
                <a:solidFill>
                  <a:schemeClr val="bg1"/>
                </a:solidFill>
              </a:rPr>
              <a:t>(8/9/2020)  </a:t>
            </a:r>
          </a:p>
        </p:txBody>
      </p:sp>
      <p:cxnSp>
        <p:nvCxnSpPr>
          <p:cNvPr id="7" name="Straight Arrow Connector 6">
            <a:extLst>
              <a:ext uri="{FF2B5EF4-FFF2-40B4-BE49-F238E27FC236}">
                <a16:creationId xmlns:a16="http://schemas.microsoft.com/office/drawing/2014/main" id="{4E0031E0-BFD6-4D9C-9FCF-7E5CCA34F7A8}"/>
              </a:ext>
            </a:extLst>
          </p:cNvPr>
          <p:cNvCxnSpPr/>
          <p:nvPr/>
        </p:nvCxnSpPr>
        <p:spPr>
          <a:xfrm>
            <a:off x="457200" y="6019800"/>
            <a:ext cx="8382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67B1347-3082-4236-99BD-4AB58A2F8966}"/>
              </a:ext>
            </a:extLst>
          </p:cNvPr>
          <p:cNvCxnSpPr/>
          <p:nvPr/>
        </p:nvCxnSpPr>
        <p:spPr>
          <a:xfrm>
            <a:off x="457200" y="4648200"/>
            <a:ext cx="8382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3ADEC3B-480C-4FEE-8E77-14598ED57871}"/>
              </a:ext>
            </a:extLst>
          </p:cNvPr>
          <p:cNvCxnSpPr/>
          <p:nvPr/>
        </p:nvCxnSpPr>
        <p:spPr>
          <a:xfrm>
            <a:off x="457200" y="3276600"/>
            <a:ext cx="838200" cy="0"/>
          </a:xfrm>
          <a:prstGeom prst="straightConnector1">
            <a:avLst/>
          </a:prstGeom>
          <a:ln w="28575">
            <a:solidFill>
              <a:srgbClr val="008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4600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229600" cy="990600"/>
          </a:xfrm>
        </p:spPr>
        <p:txBody>
          <a:bodyPr/>
          <a:lstStyle/>
          <a:p>
            <a:r>
              <a:rPr lang="en-US" dirty="0"/>
              <a:t>NBA - Old Metrics</a:t>
            </a:r>
          </a:p>
        </p:txBody>
      </p:sp>
      <p:sp>
        <p:nvSpPr>
          <p:cNvPr id="4" name="AutoShape 2" descr="data:image/jpeg;base64,/9j/4AAQSkZJRgABAQAAAQABAAD/2wCEAAkGBxQQEBIQEBQWEhUWFRoUFxgTFRcQFRoSGBcYGBQWFRcYHCggGBslHBcVLTYiJTUrLi4vFx8zODMvNyguLysBCgoKDg0OGhAQGjQkICU3NCwyLCwsLCwvLCwsNy8vLy0sLSwsLCwsLCwvLCwsLCwsLCwsLCwsLCwsLCwsLCwsLP/AABEIAN4A4wMBEQACEQEDEQH/xAAcAAEBAQEAAgMAAAAAAAAAAAAABwUGAQQCAwj/xABHEAABAwIACAkICAUEAwEAAAABAAIDBBEFBgcSITFzshMiNUFRYXGBkRQyMzRCcqGzFlJUgpOx0dIjU3SSoiVDo8IXYsEk/8QAGgEBAAMBAQEAAAAAAAAAAAAAAAMEBQYBAv/EADQRAQACAQIDBQYEBwEBAAAAAAABAgMEEQUxMxIhQVFxExQyUmHBIoGRoRUjQrHR4fDxNP/aAAwDAQACEQMRAD8A4pdW5kQEBAQEBAQEBB7VBg2ac2gikl6eDY59u0gaF8XyUp8U7PuuO1vhhpjE2u+yy/2j9VH71h+ZL7rl+U+hld9ll8B+q897w/Me65flPoZXfZZfAfqnveH5j3XL8p9DK77LL4D9U97w/Me65flPoZXfZZfAfqnveH5j3XL8p9DK77LL4D9U97w/Me65flfCXFGuaLmlmt1MLvgLr2NVhn+qHk6bLH9LHmicxxa9pa4aw4FpHaDqU8TExvCKazE7S+KPkQEBAQEBAQEBAQEBAQEBAQEBBScn+T4TMbV1oOY7jRxas4cz5OfNPMOfn0aFl6vXTWexj/Of8NPS6OJjt3/R1eGMe6Gg/gR/xHM0cHTtbmttzE6GjsFyFUx6PNm/FP6ys5NVixfh/sxTlfj+yv8AxG/op/4Zb5oQ/wAQr5PH/l+P7K/8Rv7U/hlvmP4hX5Xn/wAvx/ZX/iN/an8Mt8x/EK/K6zFbGCSuYJvJjDEfNc+QEu62tDdV+c26rqnnwxins9reVrFlnJG+20NHDFZJDGZIoeHsLlrX5j7D6oIs7s19qrWmYjuhcwY6ZLdm1uz9du5xQyqRnT5M78Rv6KD3mPJr/wACv88fpL5xZUor8ankA6Wua4+BsnvEeTyeB5Nu68fu2s6gwzEWkNlIGojMmjvzj2h2jQetW8GptWd6SyNZoL4/w5q/n/tI8dMUpMHSgEl8L78HJa33H9Dh8dY5wOg02pjNX6+TndRp5xT9HOKyrCAgICAgICAgICAgICAgICDexHwMK2uhhcLsF5JNmzSR3nNH3lX1WX2eKbRz5LGmx+0yRE8lJyq4yupYWUsBzJJgblugthGg26C46L9AKzNBp4yW7duUf3aOszTjr2a85RhbbGEBB4IR7HN+oaOnbFGyNgs1jWtAGizWgADwC5W07zMy6SsbREQ+5ePUVykQMZhGQRgDOYxzgNAzyDfxAB71RzxEX7nXcJta2mjtecx+TmFE0n30NY+CRs0Lix7TcEfEEc4POF7EzE7wjy4q5aTS8bxKxPazDODCCADI3t4Oob0dQcO8HrWrps81tF4cPr9J7O1sNvy+0oE9haS1wsQbEdBGghdRE7xu5aY2nZ4R4ICAgICAgICAgICAgICAgomRSMGrqHc4hsOxz2k7oWbxOfwVj6tHh8fimWZlalLsJvB9mONo7M3O/NxUvD4/k/mj10/zXHK6pCAg6PJ3VxxYSp3S2zSSwEi9nvaWsPiQO9VtZW1sMxVZ0lojLG79BrnW6IIFjTPwlbUvzs+8rgHAWFmnNaB1AADrtdZ+Sd7S7fRV7OnpG23cy18LIgqeSCQmmnadQmuO9jb/AJK3p/hlzXHIj2tZ+n3lLcbYw2vq2jVw8nxeSut0874q+jhM8bZberJUyEQEBAQEBAQEBAQEBAQEBBR8iXrNTsm7yzOJ/DVpcP52Y2VblSb3Y/ltU3D+hCHXdVyKuqYg8xMLnBrQXOOgBoziTzAAaSkzEd8vYiZ5OvxJxUqX1tO98EkcbJGyOdI0xizDnADOsSSQNXSqWq1OOMdoi28z5Lem095yRMx3QuywW04vKLjR5NFwEDrTP1kaSyPnPUTqHeeZQZsnZjaObW4XofbX7d4/DH7z/wBzSIKm6oQEFRyP+gqdqNwK3p+Uub451Ken3THHLlGs28m8V1mm6NfRwmp6tmOp0AgICAgICAgICAgICAgICCj5EvWanZN3lmcT+GrS4fzsxsq3Kk3ux/LapuH9CEOu6rkVdU1ZyfZP4+CbVVrM9zxnMieOK1h1F7facRzHQOi+rH1ettNuxjnaPNrabSREdq8d6kQUzIxZjWsHQ1oaPgs2Zmea/ERHJ9q8eiDg8csQ2zGWqpy4TG73MPGa9wGpt9LXG3Z2KDJh3745tnQcUnF2cWT4eW/l/mEtlicxxY9pa4Gxa4Frgegg6Qqe23N01bRaN6zvD4I9EFRyP+gqdqNwK3p+Uub451Ken3THHLlGs28m8V1mm6NfRwmp6tmOp0AgICAgICAgICAgICAgICCj5EvWanZN3lmcT+GrS4fzsxsq3Kk3ux/LapuH9CEOu6r6MnWABW1rQ8XiiHCydBAPFYe0/AFfWtzeyx93Oe586TF7S/fyhf1z7cEBAQEHOY34qx10ZIAbM0cR+rsa/pafhzKPJji8fVe0OuvpredfGPvH1ROWMsc5jhmuaS0g6w4GxB7wqHJ2NbRaItHKXxR6qOR/0FTtRuBW9PylzfHOpT0+6Y45co1m3k3ius03Rr6OE1PVsx1OgEBAQEBAQEBAQEBAQEBAQUfIl6zU7Ju8szifw1aXD+dmNlW5Um92P5bVNw/owh13Vd/kjwNwFEZ3iz6h2f18E3RH43cfvLP4hl7eTsx4L2ix9nHvPi7lUVwQEBAQEEUykUgiwjLbVI1kveRmnxLCe9Uc8bXdfwnJN9LG/hvH3+7mVE0VRyP+gqdqNwK3p+Uub451Ken3THHLlGs28m8V1mm6NfRwmp6tmOp0AgICAgICAgICAgICAgICCj5EvWanZN3lmcT+GrS4fzs+rG7BBrcP+TjU7g88jmjEYLz4A26yF7psvstLNvX9TPj9pqIqsMUYY0NaLAAAAagBoACxt92pEbPmgICAg5DGvHuKjLoom8NMNbb5rGm1wHu6eofBQ5M0V7o5tTRcLyaiIvaezXz8/SHU0c4kjZINT2h47HAEfmpYneN2bes1tNZ8Enysevs/p2b8qqaj4nT8F/8Ann1n+0OMUDXVHI/6Cp2o3Aren5S5vjnUp6fdMccuUazbybxXWabo19HCanq2Y6nQCAgICAgICAgICAgICAgIKPkS9Zqdk3eWZxP4atLh/Ozt8E4NBwrX1RtcNihb0i8bXv8A+ioXv/JpT1ldrT+ba3pDqFWTiAgIPVwnWtp4ZJn+bGwvPcL2HWV5M7RukxY5yXilec9z8+1VQ6V75X6XPcXu7XG5/NZszv3y7qlIpWK15R3LVk/q+FwdTnna0xn7hLR8AFfxTvSHH8Sx9jU3+vf+ve5bLBTcamm6nxn/ABc3/sodTHKWnwO/x09JTlVm+qOR/wBBU7UbgVvT8pc3xzqU9PumOOXKNZt5N4rrNN0a+jhNT1bMdToBAQEBAQEBAQEBAQEBAQEFHyJes1OybvLM4n8NWlw/nZt1eNcdBhisbUFwjkZCQWjPs9rBpIGnSDzdAVeumtmwVmvOJlPbPXHmmLcu51eL+M1PX8J5M8v4PNzrscy2dnZvnDT5pVXNgvi27cc1jHmpk37MtlQpRAQcrlJpZpaFzYBnAOD5APOMTQXcUc/GDTbqUWaJmvc0eFZMVNRE5PSPWfNGFRdepuSGvuyemJ0tcJW+64ZrrdhaP7la0890w5zjmLa1cnn3fo6HHzApq6NzWaZIzwrB0uaDdveCR22UuWnaqo8O1MYM8TPKe6URBVB2Ko5H/QVO1G4Fb0/KXN8c6lPT7pjjlyjWbeTeK6zTdGvo4TU9WzHU6AQEBAQEBAQEBAQEBAQEBBR8iXrNTsm7yzOJ/DVpcP52Y2VUf6pNb6sfy2qbh/Qj80Wt6yx4tYEjoqdkMTQLAF553SW4znHnP5aljZstst5tZq4scY67Q1VEkEBB4IQQDGPB/k1XPANAa85vuO4zP8SFnXr2bTDuNJm9thrfzj9+UvsxXwt5HVxT+yDmv64naHeGg9rQvcd+zbd86zT+3w2p4849Y/7ZemuBAI0g6QR0LQcTMIRjjRiGvqY2iwz84djwH28XFZ+SNry7XQZJyaalp8tv07nc5H/QVO1G4FY0/KWNxzqU9PumOOXKNZt5N4rrNN0a+jhNT1bMdToBAQEBAQEBAQEBAQEBAQEFHyJes1OybvLM4n8NWlw/nZ6mPMYfh9jTqdLTNPYeDBX1pZ20s/m+dRG+pj8lqWK1hAQEBBJ8rVDmVUUw1SRlp96M6/B7f7VU1Ed8S6bgmXfFanlO/wCv/jnsXcW565xEQAYPOkfoYD0f+zuod9lFTHN+S/qtbi00fj5+Xj/pasA0Lqemige/hTG3NzrZt2jzRa51Cw7lerG0bOQ1GWMuW14jbfv2cdj7iZJUSSVkDs52aLxZul2aLXY6+u1tHUocuKbT2oavDeJVxVjDeO7fn5b+ZkgBENSCCCJQCCLEEMFwQdRTT8pe8cnfJSY8vumOOXKNZt5N4rrNN0a+jhNT1bMdToBAQEBAQEBAQEBAQEBAQEFHyJes1OybvLM4n8NWlw/nZk5T5SzC8j26HNETh7wY0j4hS6GN9PtP1Rayds28fRacEYQbUwRTs82RgcOq40g9YNx3LFyUmlprPg16Wi1YtD3F8PoQEBBw2VejfLBTBgBPlAZ96QFre69vgoM8bxDY4NkrTJebfLv+ne6zA+DWUsEcEYs1gt1k87j1k3Pepq1isbQzM2a2a83tzl7q9RCD0aDBbIZJ5GaOGcHuHNngWJHbYd9+lfMViJmfNNkzWyVrW39PdHo/P+OXKNZt5N4rptN0a+jmtT1bMdToBAQEBAQEBAQEBAQEBAQEFHyJes1OybvLM4n8NWlw/nZjZVuVJvdj+W1TcP6EIdd1XR5G8P6X0Eh6ZYr/APIwb39yrcRw8skekrGgy/0SqqymkICAgycZ2t8nMj9UT45z1CKRsjj4NK+L8u9Y0sz7TaOc7x+sTDVBX2rvKAg8XQfnLHLlGs28m8V0mm6NfRganq2Y6nQCAgICAgICAgICAgICAgIKPkS9Zqdk3eWZxP4atLh/OzGyrcqTe7H8tqm4f0IQ67qudwNhB1NUQ1DNcbw7tAPGb3i471ay0i9JrPir479i0WXTFTHaDCL3xxNfG9rc7NkDRdt7EtzXG9iR0awsDPpL4Y3tybWHU0yzMQ6ZVlgQEHqYWg4SnmZ9aN7fFpC8t3xKTFbs5K28phwOIePLBEymq3ZpaAGSO80ttoa88xHSdB59OuvizRttZt8S4Xbtzlwxvvzj/CjRSBwDmkOB1EG47iFZYMxMd0svD2McFE0mZ4zuaNpBkcepvN2nQvi9615rGn0mXPbakd3n4MbJ7hh9Z5XPLoJlaGtGkNYGcVo6efTzklfGK823mVviemrp/Z0r5c/Od0hxy5RrNvJvFdVpujX0cZqerZjqdAICAgICAgICAgICAgICAgo+RL1mp2Td5ZnE/hq0uH87MbKtypN7sfy2qbh/QhDruq5FXVN72BMKPpKiOoi85jr25i3U5p6iCR3qPLjjJSaykxZJx2i0P0ZgjCUdVBHPEbse246Qedp6wbg9i5vJSaWmtucOgpeL1i0PcXw+hAKD884WoDTTywOFjG8t7W+we9tj3rNtXszMO7wZYy4q3jxj/wB/d68crm+a4t90lv5LzeUk1rPOHwR6qOR/0FTtRuBW9PylzfHOpT0+6Y45co1m3k3ius03Rr6OE1PVsx1OgEBAQEBAQEBAQEBAQEBAQUfIl6zU7Ju8szifw1aXD+dmNlW5Um92P5bVNw/oQh13VcirqmIO4yY42eRzeTzOtBK7QTqZKdAd1NOgHuPSqGu03tK9uvOP3he0eo7E9m3KVuWG2BAQTbKxgTzK1g6I5ez/AG3eOjvaq2op/U3+C6nvnDPrH3j7puqroRBUcj/oKnajcCt6flLm+OdSnp90xxy5RrNvJvFdZpujX0cJqerZjqdAICAgICAgICAgICAgICAgo+RL1mp2Td5ZnE/hq0uH87MbKtypN7sfy2qbh/QhDruq5FXVMQEFayY47B7W0VU/jjiwvd7TeaNx+sOY840a9ePrdJ2Z9pSO7xa2k1PajsWnvUxZjQEHo4boRUU00J9tjmj3rcU9xt4L5tG8TCXBlnFlrePCX58HXr/+rOd36CCo5H/QVO1G4Fb0/KXN8c6lPT7pjjlyjWbeTeK6zTdGvo4TU9WzHU6AQEBAQEBAQEBAQEBAQEBBR8iXrNTsm7yzOJ/DVpcP52Y2VblSb3Y/ltU3D+hCHXdVyKuqYgIANtI0HXo0aUexOywZPMfxOG0tY60vmxyHQJOhrjzP/Pt142r0U0/HTl5eX+mtpdXFvw35qMs1fEH5/wAY6bgqypj+rK+3uk5zfgQs68bWmHcaS/bwUt9I/wAM5fKwqOR/0FTtRuBW9PylzfHOpT0+6Y45co1m3k3ius03Rr6OE1PVsx1OgEBAQEBAQEBAQEBAQEBAQUfIl6zU7Ju8szifw1aXD+dmNlW5Um92P5bVNw/oQh13VcirqmICAg8IKLiZlKdAGwVudJGNDZBxpGjoePbb16+1Zup0EW/Fj7p8mjg1sx3X/VXKOqZNG2WJwexwzmuGog86x7Vms7S1ImJjeEkyoYMdFWme3Ema0g83CNaGuaeg2DT3noVHPXa27q+D54vg9nv31/tPf/lx6hayo5H/AEFTtRuBW9PylzfHOpT0+6Y45co1m3k3ius03Rr6OE1PVsx1OgEBAQEBAQEBAQEBAQEBAQUfIl6zU7Ju8szifw1aXD+dmNlW5Um92P5bVNw/oQh13VZGCcWaqrYZKeF0jA7NJDmDjAAkcZw5iFPk1GPHO1p2lDjwZLxvWH04NwDUVMj4oInPfH57QWtLdNtOcRzgr2+alIibTzeUw3vMxEcns0mKdZK6RkcDnOidmSAOYM19r2N3adHQvm2pxViJmeb7jTZJmYiOT7ajEqvjaXOpZLDSc3NefBriSvI1eGZ2iz2dLliN9mLSUz5ZGxRtLnvcGtaNZcdQ0qe1orHankgrWbT2Y5tisxOrYY3Sy07msYM5zs5hs0azoddQV1WG0xEW701tLlrG8wqGR6ZzsHWc4ENme1o52ts1xB73E96yuIxEZvyaWhmZxNTKJAx+DpzJ7IDmnnEmcA23be3eVmZojsTu2+GWtXVU7Pj3T6ImqLsVRyP+gqdqNwK3p+Uub451Ken3THHLlGs28m8V1mm6NfRwmp6tmOp0AgICAgICAgICAgICAgICCj5EvWanZN3lmcT+GrS4fzsxsq3Kk3ux/LapuH9CEOu6rvMjXJ7/AOofuRqhxLrfku6Dpfm9jAGC/J8M15As2WJkze1zjn/5hx718Zcnb09PpOz7x07Oa3173sYmet4V/qhuBfOo+DH6PrD8V/V8cXMMzzYTr6eQ50MRGZxQM06OLnAab3OvoXubFSuGlo5y8x5LTltWeUOOxfo2S4yTGO2ZFJLIbas4DMd/m/4K7ltNdHG/jtCpirE6qdvBSatwq4q2m+rnQHtfAx9/+T4LMrvSa3/P9/8ATQna8Wr+X7JFktxhNLViF5/hTkMN/Zl1Ru8TY9o6Fsa/B7TH2o5x/ZlaPL2L9meUu+yrykULWjU6ZoPYA5w+LQub1E/hdfwWsTqN58In/CRqm6pUcj/oKnajcCt6flLm+OdSnp90xxy5RrNvJvFdZpujX0cJqerZjqdAICAgICAgICAgICAgICAgo+RL1mp2Td5ZnE/hq0uH87MbKtypN7sfy2qbh/QhDruq7jJGf9Mmto/jSfLYqPEetHpC5oejLp8XKltXBT1vtvgAdbpNi8dzmu+KqZqzjvanlK1jmLRFmZiZ63hX+qG4FLqPgx+iPD8V/V5oMZhVV9Vgx8ZZmNdZ7JHNLgM0O80AsPHFiDzJfTzTFXLE8/Armi+S2PZlZP8AF4UmEMIgEubGY42E6TmvHCkE85ALPBS6vP7TFT/voi0+HsZLujxeoJop66SbNzZpxJHmuzjmBgZxhbQbNaq2W9bVpFfCNljHW0TaZ8UKxgpuArqiPS0MndbN0EMzyWkdebZb+G3bxRP0YuWOzln1WnHCNtbgp8kRzgY21DCeLdrbPvp1Etv4rl8+OYiazzj7Or4Xmiuopbwnu/VF1nu0VHI/6Cp2o3Aren5S5vjnUp6fdMccuUazbybxXWabo19HCanq2Y6nQCAgICAgICAgICAgICAgIKFkWnArJmHW6C4+69tx/l8FncTj+XWfq0OH2/HMPSyu05ZhIuOqSJjgey7Du/FffDpicO3lL418bZN29k0w/TU+D5Yp5mRvMr3BrnWNixgB8QVX12HJfLE1jfuWNJlpXFMTJkrxqggpHU9VKyLMeSzPObdjxcgdjs7+5Nfpr2ydqkb7mjz1inZtLRxVxlpI6nCL5KiNrZKgOYS6wc3MAuOkKLPp8k0pEVnuhLizY4tbefF98OFME01TPXtqQ+WQEOs4yaDYkMY0c+a3wXzOPU3pGPs90HbwUtOTfvecVccKQtnqJpo4XzzukzHuAc1jWtijDuvNjB70z6XLExWI32j/AHP93uHUY5ibTO27n8n2Of8A+mp8tqSI3NvHwzzmg550Nvq0H4Kxq9J+Cvs69/jsg02p3tbtz3eDl8otRFJhCWane2Rj2sddhuM4NDXDt4vxVvRRauKK2jbZV1c1nLvWVvwbg8eQxUzxdvk7YnDq4MNKwcs9q1p823hmccVmPDb9kFqacxPfE7zmOcw9rSQfyWVMbTs7+l4vWLR49/6qlkipy2lmedT5tHY1rQT438Fa08fhc1xu8TmrXyj/ACk+NE4krqp41GeQjszzZddgjbFWPo4bPO+S0/VmKVCICAgICAgICAgICAgICAg1cV8Lmiq4agXIa6zgOeN2h47bHR1gKLPi9rjmqbBk9neLLBjxi63CtJHLTua6Roz4XX4r2OAJZfmvYWPMR2rF0uecGSYty8WtqMMZqb15+CH1VM+J7o5WuY9psWuGaQesFb1bRaN4nuYtqzWdpfUvXyICAgIPlFbObnari/ZfSvJ5PqvON36iYRYEaraOzmXKujRSowY/CWEagUouwzOJktxGtvYuJ67EgayqPZm952dhXPXSaWntee3Lxn/vFQMY8IR4HwaGRGz83g4QfOdIdch7Llx8OcLV0mn9peKxyjm47XauZ7WW3Of+/ZBl0jnBHggICAgICAgICAgICAgICAg67EnHmTB/8J4MtOTfMvZzCdZjJ0fdOg9Wm9PVaOub8Ud0/wB1zT6qcXdPJS24XwXhNo4R0LzzNnAjkHUM6x8FlTi1GCe7ePRoxkw5eez4/QnBZ/2o/wAZ/wC9e+96j5j3bB5H0JwX/KZ+M/8Aenveo+Y92weR9CcF/wApn4z/AN6e96j5j3bB5H0JwX/KZ+M/96e96j5j3bB5H0JwX/KZ+M/96e96j5j3bB5H0IwX/KZ+M/8Aenveo+Y92weTZEdLDT8AZGtiAzbPmPm/VznOvbqvq0alXtFsk7zHNPS0Y9uzPJzeFcfaGhj4KkDZXAcVkADYwet4GbbsuVZw6DJbnHZj/vBBqNfXeZme1P8A3ikuMGHJq6YzTuudTWjQ1rfqtHMPiVtYcNcVezVj5c1stt7M1SohAQEBAQEBAQEBAQEBAQEBAQEBB4zR0L3d7uWHQm4WHQm4WHQm4WHQm4WHQm4WQeV48EBAQEBAQEBAQEH/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 name="AutoShape 4" descr="data:image/jpeg;base64,/9j/4AAQSkZJRgABAQAAAQABAAD/2wCEAAkGBxQQEBIQEBQWEhUWFRoUFxgTFRcQFRoSGBcYGBQWFRcYHCggGBslHBcVLTYiJTUrLi4vFx8zODMvNyguLysBCgoKDg0OGhAQGjQkICU3NCwyLCwsLCwvLCwsNy8vLy0sLSwsLCwsLCwvLCwsLCwsLCwsLCwsLCwsLCwsLCwsLP/AABEIAN4A4wMBEQACEQEDEQH/xAAcAAEBAQEAAgMAAAAAAAAAAAAABwUGAQQCAwj/xABHEAABAwIACAkICAUEAwEAAAABAAIDBBEFBgcSITFzshMiNUFRYXGBkRQyMzRCcqGzFlJUgpOx0dIjU3SSoiVDo8IXYsEk/8QAGgEBAAMBAQEAAAAAAAAAAAAAAAMEBQYBAv/EADQRAQACAQIDBQYEBwEBAAAAAAABAgMEEQUxMxIhQVFxExQyUmHBIoGRoRUjQrHR4fDxNP/aAAwDAQACEQMRAD8A4pdW5kQEBAQEBAQEBB7VBg2ac2gikl6eDY59u0gaF8XyUp8U7PuuO1vhhpjE2u+yy/2j9VH71h+ZL7rl+U+hld9ll8B+q897w/Me65flPoZXfZZfAfqnveH5j3XL8p9DK77LL4D9U97w/Me65flPoZXfZZfAfqnveH5j3XL8p9DK77LL4D9U97w/Me65flfCXFGuaLmlmt1MLvgLr2NVhn+qHk6bLH9LHmicxxa9pa4aw4FpHaDqU8TExvCKazE7S+KPkQEBAQEBAQEBAQEBAQEBAQEBBScn+T4TMbV1oOY7jRxas4cz5OfNPMOfn0aFl6vXTWexj/Of8NPS6OJjt3/R1eGMe6Gg/gR/xHM0cHTtbmttzE6GjsFyFUx6PNm/FP6ys5NVixfh/sxTlfj+yv8AxG/op/4Zb5oQ/wAQr5PH/l+P7K/8Rv7U/hlvmP4hX5Xn/wAvx/ZX/iN/an8Mt8x/EK/K6zFbGCSuYJvJjDEfNc+QEu62tDdV+c26rqnnwxins9reVrFlnJG+20NHDFZJDGZIoeHsLlrX5j7D6oIs7s19qrWmYjuhcwY6ZLdm1uz9du5xQyqRnT5M78Rv6KD3mPJr/wACv88fpL5xZUor8ankA6Wua4+BsnvEeTyeB5Nu68fu2s6gwzEWkNlIGojMmjvzj2h2jQetW8GptWd6SyNZoL4/w5q/n/tI8dMUpMHSgEl8L78HJa33H9Dh8dY5wOg02pjNX6+TndRp5xT9HOKyrCAgICAgICAgICAgICAgICDexHwMK2uhhcLsF5JNmzSR3nNH3lX1WX2eKbRz5LGmx+0yRE8lJyq4yupYWUsBzJJgblugthGg26C46L9AKzNBp4yW7duUf3aOszTjr2a85RhbbGEBB4IR7HN+oaOnbFGyNgs1jWtAGizWgADwC5W07zMy6SsbREQ+5ePUVykQMZhGQRgDOYxzgNAzyDfxAB71RzxEX7nXcJta2mjtecx+TmFE0n30NY+CRs0Lix7TcEfEEc4POF7EzE7wjy4q5aTS8bxKxPazDODCCADI3t4Oob0dQcO8HrWrps81tF4cPr9J7O1sNvy+0oE9haS1wsQbEdBGghdRE7xu5aY2nZ4R4ICAgICAgICAgICAgICAgomRSMGrqHc4hsOxz2k7oWbxOfwVj6tHh8fimWZlalLsJvB9mONo7M3O/NxUvD4/k/mj10/zXHK6pCAg6PJ3VxxYSp3S2zSSwEi9nvaWsPiQO9VtZW1sMxVZ0lojLG79BrnW6IIFjTPwlbUvzs+8rgHAWFmnNaB1AADrtdZ+Sd7S7fRV7OnpG23cy18LIgqeSCQmmnadQmuO9jb/AJK3p/hlzXHIj2tZ+n3lLcbYw2vq2jVw8nxeSut0874q+jhM8bZberJUyEQEBAQEBAQEBAQEBAQEBBR8iXrNTsm7yzOJ/DVpcP52Y2VblSb3Y/ltU3D+hCHXdVyKuqYg8xMLnBrQXOOgBoziTzAAaSkzEd8vYiZ5OvxJxUqX1tO98EkcbJGyOdI0xizDnADOsSSQNXSqWq1OOMdoi28z5Lem095yRMx3QuywW04vKLjR5NFwEDrTP1kaSyPnPUTqHeeZQZsnZjaObW4XofbX7d4/DH7z/wBzSIKm6oQEFRyP+gqdqNwK3p+Uub451Ken3THHLlGs28m8V1mm6NfRwmp6tmOp0AgICAgICAgICAgICAgICCj5EvWanZN3lmcT+GrS4fzsxsq3Kk3ux/LapuH9CEOu6rkVdU1ZyfZP4+CbVVrM9zxnMieOK1h1F7facRzHQOi+rH1ettNuxjnaPNrabSREdq8d6kQUzIxZjWsHQ1oaPgs2Zmea/ERHJ9q8eiDg8csQ2zGWqpy4TG73MPGa9wGpt9LXG3Z2KDJh3745tnQcUnF2cWT4eW/l/mEtlicxxY9pa4Gxa4Frgegg6Qqe23N01bRaN6zvD4I9EFRyP+gqdqNwK3p+Uub451Ken3THHLlGs28m8V1mm6NfRwmp6tmOp0AgICAgICAgICAgICAgICCj5EvWanZN3lmcT+GrS4fzsxsq3Kk3ux/LapuH9CEOu6r6MnWABW1rQ8XiiHCydBAPFYe0/AFfWtzeyx93Oe586TF7S/fyhf1z7cEBAQEHOY34qx10ZIAbM0cR+rsa/pafhzKPJji8fVe0OuvpredfGPvH1ROWMsc5jhmuaS0g6w4GxB7wqHJ2NbRaItHKXxR6qOR/0FTtRuBW9PylzfHOpT0+6Y45co1m3k3ius03Rr6OE1PVsx1OgEBAQEBAQEBAQEBAQEBAQUfIl6zU7Ju8szifw1aXD+dmNlW5Um92P5bVNw/owh13Vd/kjwNwFEZ3iz6h2f18E3RH43cfvLP4hl7eTsx4L2ix9nHvPi7lUVwQEBAQEEUykUgiwjLbVI1kveRmnxLCe9Uc8bXdfwnJN9LG/hvH3+7mVE0VRyP+gqdqNwK3p+Uub451Ken3THHLlGs28m8V1mm6NfRwmp6tmOp0AgICAgICAgICAgICAgICCj5EvWanZN3lmcT+GrS4fzs+rG7BBrcP+TjU7g88jmjEYLz4A26yF7psvstLNvX9TPj9pqIqsMUYY0NaLAAAAagBoACxt92pEbPmgICAg5DGvHuKjLoom8NMNbb5rGm1wHu6eofBQ5M0V7o5tTRcLyaiIvaezXz8/SHU0c4kjZINT2h47HAEfmpYneN2bes1tNZ8Enysevs/p2b8qqaj4nT8F/8Ann1n+0OMUDXVHI/6Cp2o3Aren5S5vjnUp6fdMccuUazbybxXWabo19HCanq2Y6nQCAgICAgICAgICAgICAgIKPkS9Zqdk3eWZxP4atLh/Ozt8E4NBwrX1RtcNihb0i8bXv8A+ioXv/JpT1ldrT+ba3pDqFWTiAgIPVwnWtp4ZJn+bGwvPcL2HWV5M7RukxY5yXilec9z8+1VQ6V75X6XPcXu7XG5/NZszv3y7qlIpWK15R3LVk/q+FwdTnna0xn7hLR8AFfxTvSHH8Sx9jU3+vf+ve5bLBTcamm6nxn/ABc3/sodTHKWnwO/x09JTlVm+qOR/wBBU7UbgVvT8pc3xzqU9PumOOXKNZt5N4rrNN0a+jhNT1bMdToBAQEBAQEBAQEBAQEBAQEFHyJes1OybvLM4n8NWlw/nZt1eNcdBhisbUFwjkZCQWjPs9rBpIGnSDzdAVeumtmwVmvOJlPbPXHmmLcu51eL+M1PX8J5M8v4PNzrscy2dnZvnDT5pVXNgvi27cc1jHmpk37MtlQpRAQcrlJpZpaFzYBnAOD5APOMTQXcUc/GDTbqUWaJmvc0eFZMVNRE5PSPWfNGFRdepuSGvuyemJ0tcJW+64ZrrdhaP7la0890w5zjmLa1cnn3fo6HHzApq6NzWaZIzwrB0uaDdveCR22UuWnaqo8O1MYM8TPKe6URBVB2Ko5H/QVO1G4Fb0/KXN8c6lPT7pjjlyjWbeTeK6zTdGvo4TU9WzHU6AQEBAQEBAQEBAQEBAQEBBR8iXrNTsm7yzOJ/DVpcP52Y2VUf6pNb6sfy2qbh/Qj80Wt6yx4tYEjoqdkMTQLAF553SW4znHnP5aljZstst5tZq4scY67Q1VEkEBB4IQQDGPB/k1XPANAa85vuO4zP8SFnXr2bTDuNJm9thrfzj9+UvsxXwt5HVxT+yDmv64naHeGg9rQvcd+zbd86zT+3w2p4849Y/7ZemuBAI0g6QR0LQcTMIRjjRiGvqY2iwz84djwH28XFZ+SNry7XQZJyaalp8tv07nc5H/QVO1G4FY0/KWNxzqU9PumOOXKNZt5N4rrNN0a+jhNT1bMdToBAQEBAQEBAQEBAQEBAQEFHyJes1OybvLM4n8NWlw/nZ6mPMYfh9jTqdLTNPYeDBX1pZ20s/m+dRG+pj8lqWK1hAQEBBJ8rVDmVUUw1SRlp96M6/B7f7VU1Ed8S6bgmXfFanlO/wCv/jnsXcW565xEQAYPOkfoYD0f+zuod9lFTHN+S/qtbi00fj5+Xj/pasA0Lqemige/hTG3NzrZt2jzRa51Cw7lerG0bOQ1GWMuW14jbfv2cdj7iZJUSSVkDs52aLxZul2aLXY6+u1tHUocuKbT2oavDeJVxVjDeO7fn5b+ZkgBENSCCCJQCCLEEMFwQdRTT8pe8cnfJSY8vumOOXKNZt5N4rrNN0a+jhNT1bMdToBAQEBAQEBAQEBAQEBAQEFHyJes1OybvLM4n8NWlw/nZk5T5SzC8j26HNETh7wY0j4hS6GN9PtP1Rayds28fRacEYQbUwRTs82RgcOq40g9YNx3LFyUmlprPg16Wi1YtD3F8PoQEBBw2VejfLBTBgBPlAZ96QFre69vgoM8bxDY4NkrTJebfLv+ne6zA+DWUsEcEYs1gt1k87j1k3Pepq1isbQzM2a2a83tzl7q9RCD0aDBbIZJ5GaOGcHuHNngWJHbYd9+lfMViJmfNNkzWyVrW39PdHo/P+OXKNZt5N4rptN0a+jmtT1bMdToBAQEBAQEBAQEBAQEBAQEFHyJes1OybvLM4n8NWlw/nZjZVuVJvdj+W1TcP6EIdd1XR5G8P6X0Eh6ZYr/APIwb39yrcRw8skekrGgy/0SqqymkICAgycZ2t8nMj9UT45z1CKRsjj4NK+L8u9Y0sz7TaOc7x+sTDVBX2rvKAg8XQfnLHLlGs28m8V0mm6NfRganq2Y6nQCAgICAgICAgICAgICAgIKPkS9Zqdk3eWZxP4atLh/OzGyrcqTe7H8tqm4f0IQ67qudwNhB1NUQ1DNcbw7tAPGb3i471ay0i9JrPir479i0WXTFTHaDCL3xxNfG9rc7NkDRdt7EtzXG9iR0awsDPpL4Y3tybWHU0yzMQ6ZVlgQEHqYWg4SnmZ9aN7fFpC8t3xKTFbs5K28phwOIePLBEymq3ZpaAGSO80ttoa88xHSdB59OuvizRttZt8S4Xbtzlwxvvzj/CjRSBwDmkOB1EG47iFZYMxMd0svD2McFE0mZ4zuaNpBkcepvN2nQvi9615rGn0mXPbakd3n4MbJ7hh9Z5XPLoJlaGtGkNYGcVo6efTzklfGK823mVviemrp/Z0r5c/Od0hxy5RrNvJvFdVpujX0cZqerZjqdAICAgICAgICAgICAgICAgo+RL1mp2Td5ZnE/hq0uH87MbKtypN7sfy2qbh/QhDruq5FXVN72BMKPpKiOoi85jr25i3U5p6iCR3qPLjjJSaykxZJx2i0P0ZgjCUdVBHPEbse246Qedp6wbg9i5vJSaWmtucOgpeL1i0PcXw+hAKD884WoDTTywOFjG8t7W+we9tj3rNtXszMO7wZYy4q3jxj/wB/d68crm+a4t90lv5LzeUk1rPOHwR6qOR/0FTtRuBW9PylzfHOpT0+6Y45co1m3k3ius03Rr6OE1PVsx1OgEBAQEBAQEBAQEBAQEBAQUfIl6zU7Ju8szifw1aXD+dmNlW5Um92P5bVNw/oQh13VcirqmIO4yY42eRzeTzOtBK7QTqZKdAd1NOgHuPSqGu03tK9uvOP3he0eo7E9m3KVuWG2BAQTbKxgTzK1g6I5ez/AG3eOjvaq2op/U3+C6nvnDPrH3j7puqroRBUcj/oKnajcCt6flLm+OdSnp90xxy5RrNvJvFdZpujX0cJqerZjqdAICAgICAgICAgICAgICAgo+RL1mp2Td5ZnE/hq0uH87MbKtypN7sfy2qbh/QhDruq5FXVMQEFayY47B7W0VU/jjiwvd7TeaNx+sOY840a9ePrdJ2Z9pSO7xa2k1PajsWnvUxZjQEHo4boRUU00J9tjmj3rcU9xt4L5tG8TCXBlnFlrePCX58HXr/+rOd36CCo5H/QVO1G4Fb0/KXN8c6lPT7pjjlyjWbeTeK6zTdGvo4TU9WzHU6AQEBAQEBAQEBAQEBAQEBBR8iXrNTsm7yzOJ/DVpcP52Y2VblSb3Y/ltU3D+hCHXdVyKuqYgIANtI0HXo0aUexOywZPMfxOG0tY60vmxyHQJOhrjzP/Pt142r0U0/HTl5eX+mtpdXFvw35qMs1fEH5/wAY6bgqypj+rK+3uk5zfgQs68bWmHcaS/bwUt9I/wAM5fKwqOR/0FTtRuBW9PylzfHOpT0+6Y45co1m3k3ius03Rr6OE1PVsx1OgEBAQEBAQEBAQEBAQEBAQUfIl6zU7Ju8szifw1aXD+dmNlW5Um92P5bVNw/oQh13VcirqmICAg8IKLiZlKdAGwVudJGNDZBxpGjoePbb16+1Zup0EW/Fj7p8mjg1sx3X/VXKOqZNG2WJwexwzmuGog86x7Vms7S1ImJjeEkyoYMdFWme3Ema0g83CNaGuaeg2DT3noVHPXa27q+D54vg9nv31/tPf/lx6hayo5H/AEFTtRuBW9PylzfHOpT0+6Y45co1m3k3ius03Rr6OE1PVsx1OgEBAQEBAQEBAQEBAQEBAQUfIl6zU7Ju8szifw1aXD+dmNlW5Um92P5bVNw/oQh13VZGCcWaqrYZKeF0jA7NJDmDjAAkcZw5iFPk1GPHO1p2lDjwZLxvWH04NwDUVMj4oInPfH57QWtLdNtOcRzgr2+alIibTzeUw3vMxEcns0mKdZK6RkcDnOidmSAOYM19r2N3adHQvm2pxViJmeb7jTZJmYiOT7ajEqvjaXOpZLDSc3NefBriSvI1eGZ2iz2dLliN9mLSUz5ZGxRtLnvcGtaNZcdQ0qe1orHankgrWbT2Y5tisxOrYY3Sy07msYM5zs5hs0azoddQV1WG0xEW701tLlrG8wqGR6ZzsHWc4ENme1o52ts1xB73E96yuIxEZvyaWhmZxNTKJAx+DpzJ7IDmnnEmcA23be3eVmZojsTu2+GWtXVU7Pj3T6ImqLsVRyP+gqdqNwK3p+Uub451Ken3THHLlGs28m8V1mm6NfRwmp6tmOp0AgICAgICAgICAgICAgICCj5EvWanZN3lmcT+GrS4fzsxsq3Kk3ux/LapuH9CEOu6rvMjXJ7/AOofuRqhxLrfku6Dpfm9jAGC/J8M15As2WJkze1zjn/5hx718Zcnb09PpOz7x07Oa3173sYmet4V/qhuBfOo+DH6PrD8V/V8cXMMzzYTr6eQ50MRGZxQM06OLnAab3OvoXubFSuGlo5y8x5LTltWeUOOxfo2S4yTGO2ZFJLIbas4DMd/m/4K7ltNdHG/jtCpirE6qdvBSatwq4q2m+rnQHtfAx9/+T4LMrvSa3/P9/8ATQna8Wr+X7JFktxhNLViF5/hTkMN/Zl1Ru8TY9o6Fsa/B7TH2o5x/ZlaPL2L9meUu+yrykULWjU6ZoPYA5w+LQub1E/hdfwWsTqN58In/CRqm6pUcj/oKnajcCt6flLm+OdSnp90xxy5RrNvJvFdZpujX0cJqerZjqdAICAgICAgICAgICAgICAgo+RL1mp2Td5ZnE/hq0uH87MbKtypN7sfy2qbh/QhDruq7jJGf9Mmto/jSfLYqPEetHpC5oejLp8XKltXBT1vtvgAdbpNi8dzmu+KqZqzjvanlK1jmLRFmZiZ63hX+qG4FLqPgx+iPD8V/V5oMZhVV9Vgx8ZZmNdZ7JHNLgM0O80AsPHFiDzJfTzTFXLE8/Armi+S2PZlZP8AF4UmEMIgEubGY42E6TmvHCkE85ALPBS6vP7TFT/voi0+HsZLujxeoJop66SbNzZpxJHmuzjmBgZxhbQbNaq2W9bVpFfCNljHW0TaZ8UKxgpuArqiPS0MndbN0EMzyWkdebZb+G3bxRP0YuWOzln1WnHCNtbgp8kRzgY21DCeLdrbPvp1Etv4rl8+OYiazzj7Or4Xmiuopbwnu/VF1nu0VHI/6Cp2o3Aren5S5vjnUp6fdMccuUazbybxXWabo19HCanq2Y6nQCAgICAgICAgICAgICAgIKFkWnArJmHW6C4+69tx/l8FncTj+XWfq0OH2/HMPSyu05ZhIuOqSJjgey7Du/FffDpicO3lL418bZN29k0w/TU+D5Yp5mRvMr3BrnWNixgB8QVX12HJfLE1jfuWNJlpXFMTJkrxqggpHU9VKyLMeSzPObdjxcgdjs7+5Nfpr2ydqkb7mjz1inZtLRxVxlpI6nCL5KiNrZKgOYS6wc3MAuOkKLPp8k0pEVnuhLizY4tbefF98OFME01TPXtqQ+WQEOs4yaDYkMY0c+a3wXzOPU3pGPs90HbwUtOTfvecVccKQtnqJpo4XzzukzHuAc1jWtijDuvNjB70z6XLExWI32j/AHP93uHUY5ibTO27n8n2Of8A+mp8tqSI3NvHwzzmg550Nvq0H4Kxq9J+Cvs69/jsg02p3tbtz3eDl8otRFJhCWane2Rj2sddhuM4NDXDt4vxVvRRauKK2jbZV1c1nLvWVvwbg8eQxUzxdvk7YnDq4MNKwcs9q1p823hmccVmPDb9kFqacxPfE7zmOcw9rSQfyWVMbTs7+l4vWLR49/6qlkipy2lmedT5tHY1rQT438Fa08fhc1xu8TmrXyj/ACk+NE4krqp41GeQjszzZddgjbFWPo4bPO+S0/VmKVCICAgICAgICAgICAgICAg1cV8Lmiq4agXIa6zgOeN2h47bHR1gKLPi9rjmqbBk9neLLBjxi63CtJHLTua6Roz4XX4r2OAJZfmvYWPMR2rF0uecGSYty8WtqMMZqb15+CH1VM+J7o5WuY9psWuGaQesFb1bRaN4nuYtqzWdpfUvXyICAgIPlFbObnari/ZfSvJ5PqvON36iYRYEaraOzmXKujRSowY/CWEagUouwzOJktxGtvYuJ67EgayqPZm952dhXPXSaWntee3Lxn/vFQMY8IR4HwaGRGz83g4QfOdIdch7Llx8OcLV0mn9peKxyjm47XauZ7WW3Of+/ZBl0jnBHggICAgICAgICAgICAgICAg67EnHmTB/8J4MtOTfMvZzCdZjJ0fdOg9Wm9PVaOub8Ud0/wB1zT6qcXdPJS24XwXhNo4R0LzzNnAjkHUM6x8FlTi1GCe7ePRoxkw5eez4/QnBZ/2o/wAZ/wC9e+96j5j3bB5H0JwX/KZ+M/8Aenveo+Y92weR9CcF/wApn4z/AN6e96j5j3bB5H0JwX/KZ+M/96e96j5j3bB5H0JwX/KZ+M/96e96j5j3bB5H0IwX/KZ+M/8Aenveo+Y92weTZEdLDT8AZGtiAzbPmPm/VznOvbqvq0alXtFsk7zHNPS0Y9uzPJzeFcfaGhj4KkDZXAcVkADYwet4GbbsuVZw6DJbnHZj/vBBqNfXeZme1P8A3ikuMGHJq6YzTuudTWjQ1rfqtHMPiVtYcNcVezVj5c1stt7M1SohAQEBAQEBAQEBAQEBAQEBAQEBB4zR0L3d7uWHQm4WHQm4WHQm4WHQm4WHQm4WQeV48EBAQEBAQEBAQEH/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AutoShape 6" descr="data:image/jpeg;base64,/9j/4AAQSkZJRgABAQAAAQABAAD/2wCEAAkGBxQQEBIQEBQWEhUWFRoUFxgTFRcQFRoSGBcYGBQWFRcYHCggGBslHBcVLTYiJTUrLi4vFx8zODMvNyguLysBCgoKDg0OGhAQGjQkICU3NCwyLCwsLCwvLCwsNy8vLy0sLSwsLCwsLCwvLCwsLCwsLCwsLCwsLCwsLCwsLCwsLP/AABEIAN4A4wMBEQACEQEDEQH/xAAcAAEBAQEAAgMAAAAAAAAAAAAABwUGAQQCAwj/xABHEAABAwIACAkICAUEAwEAAAABAAIDBBEFBgcSITFzshMiNUFRYXGBkRQyMzRCcqGzFlJUgpOx0dIjU3SSoiVDo8IXYsEk/8QAGgEBAAMBAQEAAAAAAAAAAAAAAAMEBQYBAv/EADQRAQACAQIDBQYEBwEBAAAAAAABAgMEEQUxMxIhQVFxExQyUmHBIoGRoRUjQrHR4fDxNP/aAAwDAQACEQMRAD8A4pdW5kQEBAQEBAQEBB7VBg2ac2gikl6eDY59u0gaF8XyUp8U7PuuO1vhhpjE2u+yy/2j9VH71h+ZL7rl+U+hld9ll8B+q897w/Me65flPoZXfZZfAfqnveH5j3XL8p9DK77LL4D9U97w/Me65flPoZXfZZfAfqnveH5j3XL8p9DK77LL4D9U97w/Me65flfCXFGuaLmlmt1MLvgLr2NVhn+qHk6bLH9LHmicxxa9pa4aw4FpHaDqU8TExvCKazE7S+KPkQEBAQEBAQEBAQEBAQEBAQEBBScn+T4TMbV1oOY7jRxas4cz5OfNPMOfn0aFl6vXTWexj/Of8NPS6OJjt3/R1eGMe6Gg/gR/xHM0cHTtbmttzE6GjsFyFUx6PNm/FP6ys5NVixfh/sxTlfj+yv8AxG/op/4Zb5oQ/wAQr5PH/l+P7K/8Rv7U/hlvmP4hX5Xn/wAvx/ZX/iN/an8Mt8x/EK/K6zFbGCSuYJvJjDEfNc+QEu62tDdV+c26rqnnwxins9reVrFlnJG+20NHDFZJDGZIoeHsLlrX5j7D6oIs7s19qrWmYjuhcwY6ZLdm1uz9du5xQyqRnT5M78Rv6KD3mPJr/wACv88fpL5xZUor8ankA6Wua4+BsnvEeTyeB5Nu68fu2s6gwzEWkNlIGojMmjvzj2h2jQetW8GptWd6SyNZoL4/w5q/n/tI8dMUpMHSgEl8L78HJa33H9Dh8dY5wOg02pjNX6+TndRp5xT9HOKyrCAgICAgICAgICAgICAgICDexHwMK2uhhcLsF5JNmzSR3nNH3lX1WX2eKbRz5LGmx+0yRE8lJyq4yupYWUsBzJJgblugthGg26C46L9AKzNBp4yW7duUf3aOszTjr2a85RhbbGEBB4IR7HN+oaOnbFGyNgs1jWtAGizWgADwC5W07zMy6SsbREQ+5ePUVykQMZhGQRgDOYxzgNAzyDfxAB71RzxEX7nXcJta2mjtecx+TmFE0n30NY+CRs0Lix7TcEfEEc4POF7EzE7wjy4q5aTS8bxKxPazDODCCADI3t4Oob0dQcO8HrWrps81tF4cPr9J7O1sNvy+0oE9haS1wsQbEdBGghdRE7xu5aY2nZ4R4ICAgICAgICAgICAgICAgomRSMGrqHc4hsOxz2k7oWbxOfwVj6tHh8fimWZlalLsJvB9mONo7M3O/NxUvD4/k/mj10/zXHK6pCAg6PJ3VxxYSp3S2zSSwEi9nvaWsPiQO9VtZW1sMxVZ0lojLG79BrnW6IIFjTPwlbUvzs+8rgHAWFmnNaB1AADrtdZ+Sd7S7fRV7OnpG23cy18LIgqeSCQmmnadQmuO9jb/AJK3p/hlzXHIj2tZ+n3lLcbYw2vq2jVw8nxeSut0874q+jhM8bZberJUyEQEBAQEBAQEBAQEBAQEBBR8iXrNTsm7yzOJ/DVpcP52Y2VblSb3Y/ltU3D+hCHXdVyKuqYg8xMLnBrQXOOgBoziTzAAaSkzEd8vYiZ5OvxJxUqX1tO98EkcbJGyOdI0xizDnADOsSSQNXSqWq1OOMdoi28z5Lem095yRMx3QuywW04vKLjR5NFwEDrTP1kaSyPnPUTqHeeZQZsnZjaObW4XofbX7d4/DH7z/wBzSIKm6oQEFRyP+gqdqNwK3p+Uub451Ken3THHLlGs28m8V1mm6NfRwmp6tmOp0AgICAgICAgICAgICAgICCj5EvWanZN3lmcT+GrS4fzsxsq3Kk3ux/LapuH9CEOu6rkVdU1ZyfZP4+CbVVrM9zxnMieOK1h1F7facRzHQOi+rH1ettNuxjnaPNrabSREdq8d6kQUzIxZjWsHQ1oaPgs2Zmea/ERHJ9q8eiDg8csQ2zGWqpy4TG73MPGa9wGpt9LXG3Z2KDJh3745tnQcUnF2cWT4eW/l/mEtlicxxY9pa4Gxa4Frgegg6Qqe23N01bRaN6zvD4I9EFRyP+gqdqNwK3p+Uub451Ken3THHLlGs28m8V1mm6NfRwmp6tmOp0AgICAgICAgICAgICAgICCj5EvWanZN3lmcT+GrS4fzsxsq3Kk3ux/LapuH9CEOu6r6MnWABW1rQ8XiiHCydBAPFYe0/AFfWtzeyx93Oe586TF7S/fyhf1z7cEBAQEHOY34qx10ZIAbM0cR+rsa/pafhzKPJji8fVe0OuvpredfGPvH1ROWMsc5jhmuaS0g6w4GxB7wqHJ2NbRaItHKXxR6qOR/0FTtRuBW9PylzfHOpT0+6Y45co1m3k3ius03Rr6OE1PVsx1OgEBAQEBAQEBAQEBAQEBAQUfIl6zU7Ju8szifw1aXD+dmNlW5Um92P5bVNw/owh13Vd/kjwNwFEZ3iz6h2f18E3RH43cfvLP4hl7eTsx4L2ix9nHvPi7lUVwQEBAQEEUykUgiwjLbVI1kveRmnxLCe9Uc8bXdfwnJN9LG/hvH3+7mVE0VRyP+gqdqNwK3p+Uub451Ken3THHLlGs28m8V1mm6NfRwmp6tmOp0AgICAgICAgICAgICAgICCj5EvWanZN3lmcT+GrS4fzs+rG7BBrcP+TjU7g88jmjEYLz4A26yF7psvstLNvX9TPj9pqIqsMUYY0NaLAAAAagBoACxt92pEbPmgICAg5DGvHuKjLoom8NMNbb5rGm1wHu6eofBQ5M0V7o5tTRcLyaiIvaezXz8/SHU0c4kjZINT2h47HAEfmpYneN2bes1tNZ8Enysevs/p2b8qqaj4nT8F/8Ann1n+0OMUDXVHI/6Cp2o3Aren5S5vjnUp6fdMccuUazbybxXWabo19HCanq2Y6nQCAgICAgICAgICAgICAgIKPkS9Zqdk3eWZxP4atLh/Ozt8E4NBwrX1RtcNihb0i8bXv8A+ioXv/JpT1ldrT+ba3pDqFWTiAgIPVwnWtp4ZJn+bGwvPcL2HWV5M7RukxY5yXilec9z8+1VQ6V75X6XPcXu7XG5/NZszv3y7qlIpWK15R3LVk/q+FwdTnna0xn7hLR8AFfxTvSHH8Sx9jU3+vf+ve5bLBTcamm6nxn/ABc3/sodTHKWnwO/x09JTlVm+qOR/wBBU7UbgVvT8pc3xzqU9PumOOXKNZt5N4rrNN0a+jhNT1bMdToBAQEBAQEBAQEBAQEBAQEFHyJes1OybvLM4n8NWlw/nZt1eNcdBhisbUFwjkZCQWjPs9rBpIGnSDzdAVeumtmwVmvOJlPbPXHmmLcu51eL+M1PX8J5M8v4PNzrscy2dnZvnDT5pVXNgvi27cc1jHmpk37MtlQpRAQcrlJpZpaFzYBnAOD5APOMTQXcUc/GDTbqUWaJmvc0eFZMVNRE5PSPWfNGFRdepuSGvuyemJ0tcJW+64ZrrdhaP7la0890w5zjmLa1cnn3fo6HHzApq6NzWaZIzwrB0uaDdveCR22UuWnaqo8O1MYM8TPKe6URBVB2Ko5H/QVO1G4Fb0/KXN8c6lPT7pjjlyjWbeTeK6zTdGvo4TU9WzHU6AQEBAQEBAQEBAQEBAQEBBR8iXrNTsm7yzOJ/DVpcP52Y2VUf6pNb6sfy2qbh/Qj80Wt6yx4tYEjoqdkMTQLAF553SW4znHnP5aljZstst5tZq4scY67Q1VEkEBB4IQQDGPB/k1XPANAa85vuO4zP8SFnXr2bTDuNJm9thrfzj9+UvsxXwt5HVxT+yDmv64naHeGg9rQvcd+zbd86zT+3w2p4849Y/7ZemuBAI0g6QR0LQcTMIRjjRiGvqY2iwz84djwH28XFZ+SNry7XQZJyaalp8tv07nc5H/QVO1G4FY0/KWNxzqU9PumOOXKNZt5N4rrNN0a+jhNT1bMdToBAQEBAQEBAQEBAQEBAQEFHyJes1OybvLM4n8NWlw/nZ6mPMYfh9jTqdLTNPYeDBX1pZ20s/m+dRG+pj8lqWK1hAQEBBJ8rVDmVUUw1SRlp96M6/B7f7VU1Ed8S6bgmXfFanlO/wCv/jnsXcW565xEQAYPOkfoYD0f+zuod9lFTHN+S/qtbi00fj5+Xj/pasA0Lqemige/hTG3NzrZt2jzRa51Cw7lerG0bOQ1GWMuW14jbfv2cdj7iZJUSSVkDs52aLxZul2aLXY6+u1tHUocuKbT2oavDeJVxVjDeO7fn5b+ZkgBENSCCCJQCCLEEMFwQdRTT8pe8cnfJSY8vumOOXKNZt5N4rrNN0a+jhNT1bMdToBAQEBAQEBAQEBAQEBAQEFHyJes1OybvLM4n8NWlw/nZk5T5SzC8j26HNETh7wY0j4hS6GN9PtP1Rayds28fRacEYQbUwRTs82RgcOq40g9YNx3LFyUmlprPg16Wi1YtD3F8PoQEBBw2VejfLBTBgBPlAZ96QFre69vgoM8bxDY4NkrTJebfLv+ne6zA+DWUsEcEYs1gt1k87j1k3Pepq1isbQzM2a2a83tzl7q9RCD0aDBbIZJ5GaOGcHuHNngWJHbYd9+lfMViJmfNNkzWyVrW39PdHo/P+OXKNZt5N4rptN0a+jmtT1bMdToBAQEBAQEBAQEBAQEBAQEFHyJes1OybvLM4n8NWlw/nZjZVuVJvdj+W1TcP6EIdd1XR5G8P6X0Eh6ZYr/APIwb39yrcRw8skekrGgy/0SqqymkICAgycZ2t8nMj9UT45z1CKRsjj4NK+L8u9Y0sz7TaOc7x+sTDVBX2rvKAg8XQfnLHLlGs28m8V0mm6NfRganq2Y6nQCAgICAgICAgICAgICAgIKPkS9Zqdk3eWZxP4atLh/OzGyrcqTe7H8tqm4f0IQ67qudwNhB1NUQ1DNcbw7tAPGb3i471ay0i9JrPir479i0WXTFTHaDCL3xxNfG9rc7NkDRdt7EtzXG9iR0awsDPpL4Y3tybWHU0yzMQ6ZVlgQEHqYWg4SnmZ9aN7fFpC8t3xKTFbs5K28phwOIePLBEymq3ZpaAGSO80ttoa88xHSdB59OuvizRttZt8S4Xbtzlwxvvzj/CjRSBwDmkOB1EG47iFZYMxMd0svD2McFE0mZ4zuaNpBkcepvN2nQvi9615rGn0mXPbakd3n4MbJ7hh9Z5XPLoJlaGtGkNYGcVo6efTzklfGK823mVviemrp/Z0r5c/Od0hxy5RrNvJvFdVpujX0cZqerZjqdAICAgICAgICAgICAgICAgo+RL1mp2Td5ZnE/hq0uH87MbKtypN7sfy2qbh/QhDruq5FXVN72BMKPpKiOoi85jr25i3U5p6iCR3qPLjjJSaykxZJx2i0P0ZgjCUdVBHPEbse246Qedp6wbg9i5vJSaWmtucOgpeL1i0PcXw+hAKD884WoDTTywOFjG8t7W+we9tj3rNtXszMO7wZYy4q3jxj/wB/d68crm+a4t90lv5LzeUk1rPOHwR6qOR/0FTtRuBW9PylzfHOpT0+6Y45co1m3k3ius03Rr6OE1PVsx1OgEBAQEBAQEBAQEBAQEBAQUfIl6zU7Ju8szifw1aXD+dmNlW5Um92P5bVNw/oQh13VcirqmIO4yY42eRzeTzOtBK7QTqZKdAd1NOgHuPSqGu03tK9uvOP3he0eo7E9m3KVuWG2BAQTbKxgTzK1g6I5ez/AG3eOjvaq2op/U3+C6nvnDPrH3j7puqroRBUcj/oKnajcCt6flLm+OdSnp90xxy5RrNvJvFdZpujX0cJqerZjqdAICAgICAgICAgICAgICAgo+RL1mp2Td5ZnE/hq0uH87MbKtypN7sfy2qbh/QhDruq5FXVMQEFayY47B7W0VU/jjiwvd7TeaNx+sOY840a9ePrdJ2Z9pSO7xa2k1PajsWnvUxZjQEHo4boRUU00J9tjmj3rcU9xt4L5tG8TCXBlnFlrePCX58HXr/+rOd36CCo5H/QVO1G4Fb0/KXN8c6lPT7pjjlyjWbeTeK6zTdGvo4TU9WzHU6AQEBAQEBAQEBAQEBAQEBBR8iXrNTsm7yzOJ/DVpcP52Y2VblSb3Y/ltU3D+hCHXdVyKuqYgIANtI0HXo0aUexOywZPMfxOG0tY60vmxyHQJOhrjzP/Pt142r0U0/HTl5eX+mtpdXFvw35qMs1fEH5/wAY6bgqypj+rK+3uk5zfgQs68bWmHcaS/bwUt9I/wAM5fKwqOR/0FTtRuBW9PylzfHOpT0+6Y45co1m3k3ius03Rr6OE1PVsx1OgEBAQEBAQEBAQEBAQEBAQUfIl6zU7Ju8szifw1aXD+dmNlW5Um92P5bVNw/oQh13VcirqmICAg8IKLiZlKdAGwVudJGNDZBxpGjoePbb16+1Zup0EW/Fj7p8mjg1sx3X/VXKOqZNG2WJwexwzmuGog86x7Vms7S1ImJjeEkyoYMdFWme3Ema0g83CNaGuaeg2DT3noVHPXa27q+D54vg9nv31/tPf/lx6hayo5H/AEFTtRuBW9PylzfHOpT0+6Y45co1m3k3ius03Rr6OE1PVsx1OgEBAQEBAQEBAQEBAQEBAQUfIl6zU7Ju8szifw1aXD+dmNlW5Um92P5bVNw/oQh13VZGCcWaqrYZKeF0jA7NJDmDjAAkcZw5iFPk1GPHO1p2lDjwZLxvWH04NwDUVMj4oInPfH57QWtLdNtOcRzgr2+alIibTzeUw3vMxEcns0mKdZK6RkcDnOidmSAOYM19r2N3adHQvm2pxViJmeb7jTZJmYiOT7ajEqvjaXOpZLDSc3NefBriSvI1eGZ2iz2dLliN9mLSUz5ZGxRtLnvcGtaNZcdQ0qe1orHankgrWbT2Y5tisxOrYY3Sy07msYM5zs5hs0azoddQV1WG0xEW701tLlrG8wqGR6ZzsHWc4ENme1o52ts1xB73E96yuIxEZvyaWhmZxNTKJAx+DpzJ7IDmnnEmcA23be3eVmZojsTu2+GWtXVU7Pj3T6ImqLsVRyP+gqdqNwK3p+Uub451Ken3THHLlGs28m8V1mm6NfRwmp6tmOp0AgICAgICAgICAgICAgICCj5EvWanZN3lmcT+GrS4fzsxsq3Kk3ux/LapuH9CEOu6rvMjXJ7/AOofuRqhxLrfku6Dpfm9jAGC/J8M15As2WJkze1zjn/5hx718Zcnb09PpOz7x07Oa3173sYmet4V/qhuBfOo+DH6PrD8V/V8cXMMzzYTr6eQ50MRGZxQM06OLnAab3OvoXubFSuGlo5y8x5LTltWeUOOxfo2S4yTGO2ZFJLIbas4DMd/m/4K7ltNdHG/jtCpirE6qdvBSatwq4q2m+rnQHtfAx9/+T4LMrvSa3/P9/8ATQna8Wr+X7JFktxhNLViF5/hTkMN/Zl1Ru8TY9o6Fsa/B7TH2o5x/ZlaPL2L9meUu+yrykULWjU6ZoPYA5w+LQub1E/hdfwWsTqN58In/CRqm6pUcj/oKnajcCt6flLm+OdSnp90xxy5RrNvJvFdZpujX0cJqerZjqdAICAgICAgICAgICAgICAgo+RL1mp2Td5ZnE/hq0uH87MbKtypN7sfy2qbh/QhDruq7jJGf9Mmto/jSfLYqPEetHpC5oejLp8XKltXBT1vtvgAdbpNi8dzmu+KqZqzjvanlK1jmLRFmZiZ63hX+qG4FLqPgx+iPD8V/V5oMZhVV9Vgx8ZZmNdZ7JHNLgM0O80AsPHFiDzJfTzTFXLE8/Armi+S2PZlZP8AF4UmEMIgEubGY42E6TmvHCkE85ALPBS6vP7TFT/voi0+HsZLujxeoJop66SbNzZpxJHmuzjmBgZxhbQbNaq2W9bVpFfCNljHW0TaZ8UKxgpuArqiPS0MndbN0EMzyWkdebZb+G3bxRP0YuWOzln1WnHCNtbgp8kRzgY21DCeLdrbPvp1Etv4rl8+OYiazzj7Or4Xmiuopbwnu/VF1nu0VHI/6Cp2o3Aren5S5vjnUp6fdMccuUazbybxXWabo19HCanq2Y6nQCAgICAgICAgICAgICAgIKFkWnArJmHW6C4+69tx/l8FncTj+XWfq0OH2/HMPSyu05ZhIuOqSJjgey7Du/FffDpicO3lL418bZN29k0w/TU+D5Yp5mRvMr3BrnWNixgB8QVX12HJfLE1jfuWNJlpXFMTJkrxqggpHU9VKyLMeSzPObdjxcgdjs7+5Nfpr2ydqkb7mjz1inZtLRxVxlpI6nCL5KiNrZKgOYS6wc3MAuOkKLPp8k0pEVnuhLizY4tbefF98OFME01TPXtqQ+WQEOs4yaDYkMY0c+a3wXzOPU3pGPs90HbwUtOTfvecVccKQtnqJpo4XzzukzHuAc1jWtijDuvNjB70z6XLExWI32j/AHP93uHUY5ibTO27n8n2Of8A+mp8tqSI3NvHwzzmg550Nvq0H4Kxq9J+Cvs69/jsg02p3tbtz3eDl8otRFJhCWane2Rj2sddhuM4NDXDt4vxVvRRauKK2jbZV1c1nLvWVvwbg8eQxUzxdvk7YnDq4MNKwcs9q1p823hmccVmPDb9kFqacxPfE7zmOcw9rSQfyWVMbTs7+l4vWLR49/6qlkipy2lmedT5tHY1rQT438Fa08fhc1xu8TmrXyj/ACk+NE4krqp41GeQjszzZddgjbFWPo4bPO+S0/VmKVCICAgICAgICAgICAgICAg1cV8Lmiq4agXIa6zgOeN2h47bHR1gKLPi9rjmqbBk9neLLBjxi63CtJHLTua6Roz4XX4r2OAJZfmvYWPMR2rF0uecGSYty8WtqMMZqb15+CH1VM+J7o5WuY9psWuGaQesFb1bRaN4nuYtqzWdpfUvXyICAgIPlFbObnari/ZfSvJ5PqvON36iYRYEaraOzmXKujRSowY/CWEagUouwzOJktxGtvYuJ67EgayqPZm952dhXPXSaWntee3Lxn/vFQMY8IR4HwaGRGz83g4QfOdIdch7Llx8OcLV0mn9peKxyjm47XauZ7WW3Of+/ZBl0jnBHggICAgICAgICAgICAgICAg67EnHmTB/8J4MtOTfMvZzCdZjJ0fdOg9Wm9PVaOub8Ud0/wB1zT6qcXdPJS24XwXhNo4R0LzzNnAjkHUM6x8FlTi1GCe7ePRoxkw5eez4/QnBZ/2o/wAZ/wC9e+96j5j3bB5H0JwX/KZ+M/8Aenveo+Y92weR9CcF/wApn4z/AN6e96j5j3bB5H0JwX/KZ+M/96e96j5j3bB5H0JwX/KZ+M/96e96j5j3bB5H0IwX/KZ+M/8Aenveo+Y92weTZEdLDT8AZGtiAzbPmPm/VznOvbqvq0alXtFsk7zHNPS0Y9uzPJzeFcfaGhj4KkDZXAcVkADYwet4GbbsuVZw6DJbnHZj/vBBqNfXeZme1P8A3ikuMGHJq6YzTuudTWjQ1rfqtHMPiVtYcNcVezVj5c1stt7M1SohAQEBAQEBAQEBAQEBAQEBAQEBB4zR0L3d7uWHQm4WHQm4WHQm4WHQm4WHQm4WQeV48EBAQEBAQEBAQEH/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1031" name="Picture 7"/>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696200" y="139555"/>
            <a:ext cx="1309688" cy="1280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228600" y="1066800"/>
            <a:ext cx="6121854" cy="5705187"/>
          </a:xfrm>
          <a:prstGeom prst="rect">
            <a:avLst/>
          </a:prstGeom>
          <a:noFill/>
          <a:ln w="22225">
            <a:solidFill>
              <a:srgbClr val="002060"/>
            </a:solidFill>
            <a:miter lim="800000"/>
            <a:headEnd/>
            <a:tailEnd/>
          </a:ln>
          <a:extLst>
            <a:ext uri="{909E8E84-426E-40DD-AFC4-6F175D3DCCD1}">
              <a14:hiddenFill xmlns:a14="http://schemas.microsoft.com/office/drawing/2010/main">
                <a:solidFill>
                  <a:schemeClr val="accent1"/>
                </a:solidFill>
              </a14:hiddenFill>
            </a:ext>
          </a:extLst>
        </p:spPr>
      </p:pic>
      <p:pic>
        <p:nvPicPr>
          <p:cNvPr id="1033" name="Picture 9"/>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757987" y="1752600"/>
            <a:ext cx="1876425"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4" name="Picture 10"/>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477000" y="4419600"/>
            <a:ext cx="2628900" cy="1743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4808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irtual fans: NBA's 'genius idea' has generated fun, kept MFFLs engaged -  The Official Home of the Dallas Mavericks">
            <a:extLst>
              <a:ext uri="{FF2B5EF4-FFF2-40B4-BE49-F238E27FC236}">
                <a16:creationId xmlns:a16="http://schemas.microsoft.com/office/drawing/2014/main" id="{577BAD15-3B37-48A4-BB96-2FA2F62F35A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62000" y="893242"/>
            <a:ext cx="7110044" cy="28802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arack Obama appears as virtual fan in NBA Finals Game 1 | Edvanz">
            <a:extLst>
              <a:ext uri="{FF2B5EF4-FFF2-40B4-BE49-F238E27FC236}">
                <a16:creationId xmlns:a16="http://schemas.microsoft.com/office/drawing/2014/main" id="{D1C75FA2-E6BB-45DD-820C-4AB4F996182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62000" y="4108970"/>
            <a:ext cx="3297704" cy="21944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SPN to borrow NBA coverage idea for US Open fan experience">
            <a:extLst>
              <a:ext uri="{FF2B5EF4-FFF2-40B4-BE49-F238E27FC236}">
                <a16:creationId xmlns:a16="http://schemas.microsoft.com/office/drawing/2014/main" id="{EDFB9BB9-5007-41D7-9B2A-A0B5BE471E1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317022" y="4108970"/>
            <a:ext cx="3555022" cy="22156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1E175EA-46B3-4606-8EE1-0AF2F0259B70}"/>
              </a:ext>
            </a:extLst>
          </p:cNvPr>
          <p:cNvSpPr txBox="1"/>
          <p:nvPr/>
        </p:nvSpPr>
        <p:spPr>
          <a:xfrm>
            <a:off x="304800" y="0"/>
            <a:ext cx="2608406" cy="369332"/>
          </a:xfrm>
          <a:prstGeom prst="rect">
            <a:avLst/>
          </a:prstGeom>
          <a:noFill/>
        </p:spPr>
        <p:txBody>
          <a:bodyPr wrap="none" rtlCol="0">
            <a:spAutoFit/>
          </a:bodyPr>
          <a:lstStyle/>
          <a:p>
            <a:r>
              <a:rPr lang="en-US" dirty="0">
                <a:solidFill>
                  <a:schemeClr val="bg1"/>
                </a:solidFill>
              </a:rPr>
              <a:t>Last year at this time….</a:t>
            </a:r>
          </a:p>
        </p:txBody>
      </p:sp>
    </p:spTree>
    <p:extLst>
      <p:ext uri="{BB962C8B-B14F-4D97-AF65-F5344CB8AC3E}">
        <p14:creationId xmlns:p14="http://schemas.microsoft.com/office/powerpoint/2010/main" val="351263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asketball Chart/Poster - Educational How to Play Basketball - Basketball  Rules - Basketball Court - Shooting Guard - Basketball Positions -  Basketball Scoring - Tip Off - Point Guard Center Court: Michael">
            <a:extLst>
              <a:ext uri="{FF2B5EF4-FFF2-40B4-BE49-F238E27FC236}">
                <a16:creationId xmlns:a16="http://schemas.microsoft.com/office/drawing/2014/main" id="{DF561AF5-34B9-4084-ADDF-EB80BE16C9F1}"/>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152400" y="533400"/>
            <a:ext cx="8915400"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64163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228600"/>
            <a:ext cx="8229600" cy="990600"/>
          </a:xfrm>
        </p:spPr>
        <p:txBody>
          <a:bodyPr/>
          <a:lstStyle/>
          <a:p>
            <a:r>
              <a:rPr lang="en-US" dirty="0"/>
              <a:t>2000s – Top Players/Tradt’l stats</a:t>
            </a:r>
          </a:p>
        </p:txBody>
      </p:sp>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2400" y="1251626"/>
            <a:ext cx="4294495" cy="2438400"/>
          </a:xfrm>
          <a:prstGeom prst="rect">
            <a:avLst/>
          </a:prstGeom>
        </p:spPr>
      </p:pic>
      <p:pic>
        <p:nvPicPr>
          <p:cNvPr id="6" name="Picture 5"/>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648200" y="1251626"/>
            <a:ext cx="4267200" cy="2402541"/>
          </a:xfrm>
          <a:prstGeom prst="rect">
            <a:avLst/>
          </a:prstGeom>
        </p:spPr>
      </p:pic>
      <p:pic>
        <p:nvPicPr>
          <p:cNvPr id="7" name="Picture 6"/>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228600" y="3810000"/>
            <a:ext cx="4218295" cy="2472794"/>
          </a:xfrm>
          <a:prstGeom prst="rect">
            <a:avLst/>
          </a:prstGeom>
        </p:spPr>
      </p:pic>
      <p:pic>
        <p:nvPicPr>
          <p:cNvPr id="8" name="Picture 7"/>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4648200" y="3809999"/>
            <a:ext cx="4343400" cy="2408945"/>
          </a:xfrm>
          <a:prstGeom prst="rect">
            <a:avLst/>
          </a:prstGeom>
        </p:spPr>
      </p:pic>
      <p:sp>
        <p:nvSpPr>
          <p:cNvPr id="2" name="TextBox 1">
            <a:extLst>
              <a:ext uri="{FF2B5EF4-FFF2-40B4-BE49-F238E27FC236}">
                <a16:creationId xmlns:a16="http://schemas.microsoft.com/office/drawing/2014/main" id="{43722773-9B57-47A0-8C73-D384F800B96C}"/>
              </a:ext>
            </a:extLst>
          </p:cNvPr>
          <p:cNvSpPr txBox="1"/>
          <p:nvPr/>
        </p:nvSpPr>
        <p:spPr>
          <a:xfrm>
            <a:off x="238812" y="1336432"/>
            <a:ext cx="772969" cy="307777"/>
          </a:xfrm>
          <a:prstGeom prst="rect">
            <a:avLst/>
          </a:prstGeom>
          <a:solidFill>
            <a:schemeClr val="bg1"/>
          </a:solidFill>
        </p:spPr>
        <p:txBody>
          <a:bodyPr wrap="none" rtlCol="0">
            <a:spAutoFit/>
          </a:bodyPr>
          <a:lstStyle/>
          <a:p>
            <a:r>
              <a:rPr lang="en-US" sz="1400" dirty="0"/>
              <a:t> SF/SG</a:t>
            </a:r>
          </a:p>
        </p:txBody>
      </p:sp>
      <p:sp>
        <p:nvSpPr>
          <p:cNvPr id="9" name="TextBox 8">
            <a:extLst>
              <a:ext uri="{FF2B5EF4-FFF2-40B4-BE49-F238E27FC236}">
                <a16:creationId xmlns:a16="http://schemas.microsoft.com/office/drawing/2014/main" id="{5FB63C71-A31B-42EA-B5D3-D4AA25F04283}"/>
              </a:ext>
            </a:extLst>
          </p:cNvPr>
          <p:cNvSpPr txBox="1"/>
          <p:nvPr/>
        </p:nvSpPr>
        <p:spPr>
          <a:xfrm>
            <a:off x="7924800" y="1339173"/>
            <a:ext cx="721672" cy="307777"/>
          </a:xfrm>
          <a:prstGeom prst="rect">
            <a:avLst/>
          </a:prstGeom>
          <a:solidFill>
            <a:schemeClr val="bg1"/>
          </a:solidFill>
        </p:spPr>
        <p:txBody>
          <a:bodyPr wrap="none" rtlCol="0">
            <a:spAutoFit/>
          </a:bodyPr>
          <a:lstStyle/>
          <a:p>
            <a:r>
              <a:rPr lang="en-US" sz="1400" dirty="0"/>
              <a:t>Center</a:t>
            </a:r>
          </a:p>
        </p:txBody>
      </p:sp>
      <p:sp>
        <p:nvSpPr>
          <p:cNvPr id="11" name="TextBox 10">
            <a:extLst>
              <a:ext uri="{FF2B5EF4-FFF2-40B4-BE49-F238E27FC236}">
                <a16:creationId xmlns:a16="http://schemas.microsoft.com/office/drawing/2014/main" id="{AE8CFE84-5458-4E58-A4CB-52E07780F3CD}"/>
              </a:ext>
            </a:extLst>
          </p:cNvPr>
          <p:cNvSpPr txBox="1"/>
          <p:nvPr/>
        </p:nvSpPr>
        <p:spPr>
          <a:xfrm>
            <a:off x="1976911" y="3831115"/>
            <a:ext cx="1000595" cy="307777"/>
          </a:xfrm>
          <a:prstGeom prst="rect">
            <a:avLst/>
          </a:prstGeom>
          <a:solidFill>
            <a:schemeClr val="bg1"/>
          </a:solidFill>
        </p:spPr>
        <p:txBody>
          <a:bodyPr wrap="none" rtlCol="0">
            <a:spAutoFit/>
          </a:bodyPr>
          <a:lstStyle/>
          <a:p>
            <a:r>
              <a:rPr lang="en-US" sz="1400" dirty="0"/>
              <a:t>PF/Center</a:t>
            </a:r>
          </a:p>
        </p:txBody>
      </p:sp>
      <p:sp>
        <p:nvSpPr>
          <p:cNvPr id="13" name="TextBox 12">
            <a:extLst>
              <a:ext uri="{FF2B5EF4-FFF2-40B4-BE49-F238E27FC236}">
                <a16:creationId xmlns:a16="http://schemas.microsoft.com/office/drawing/2014/main" id="{70EAF2FC-F6EA-4735-A2AA-91D95ECDCAC5}"/>
              </a:ext>
            </a:extLst>
          </p:cNvPr>
          <p:cNvSpPr txBox="1"/>
          <p:nvPr/>
        </p:nvSpPr>
        <p:spPr>
          <a:xfrm>
            <a:off x="4747784" y="3958093"/>
            <a:ext cx="772969" cy="307777"/>
          </a:xfrm>
          <a:prstGeom prst="rect">
            <a:avLst/>
          </a:prstGeom>
          <a:solidFill>
            <a:schemeClr val="bg1"/>
          </a:solidFill>
        </p:spPr>
        <p:txBody>
          <a:bodyPr wrap="none" rtlCol="0">
            <a:spAutoFit/>
          </a:bodyPr>
          <a:lstStyle/>
          <a:p>
            <a:r>
              <a:rPr lang="en-US" sz="1400" dirty="0"/>
              <a:t> SF/SG</a:t>
            </a:r>
          </a:p>
        </p:txBody>
      </p:sp>
    </p:spTree>
    <p:extLst>
      <p:ext uri="{BB962C8B-B14F-4D97-AF65-F5344CB8AC3E}">
        <p14:creationId xmlns:p14="http://schemas.microsoft.com/office/powerpoint/2010/main" val="3200356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6200" y="1447800"/>
            <a:ext cx="3962400" cy="39624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038600" y="1099127"/>
            <a:ext cx="5029200" cy="5029200"/>
          </a:xfrm>
          <a:prstGeom prst="rect">
            <a:avLst/>
          </a:prstGeom>
          <a:noFill/>
          <a:ln w="9525">
            <a:noFill/>
            <a:miter lim="800000"/>
            <a:headEnd/>
            <a:tailEnd/>
          </a:ln>
          <a:effectLst/>
        </p:spPr>
      </p:pic>
      <p:sp>
        <p:nvSpPr>
          <p:cNvPr id="8" name="TextBox 7"/>
          <p:cNvSpPr txBox="1"/>
          <p:nvPr/>
        </p:nvSpPr>
        <p:spPr>
          <a:xfrm>
            <a:off x="228600" y="533400"/>
            <a:ext cx="6720814" cy="369332"/>
          </a:xfrm>
          <a:prstGeom prst="rect">
            <a:avLst/>
          </a:prstGeom>
          <a:noFill/>
        </p:spPr>
        <p:txBody>
          <a:bodyPr wrap="none" rtlCol="0">
            <a:spAutoFit/>
          </a:bodyPr>
          <a:lstStyle/>
          <a:p>
            <a:r>
              <a:rPr lang="en-US" b="1" dirty="0"/>
              <a:t>2016-17: WESTBROOK MAKES HISTORY – TRIPLE DOUBLE</a:t>
            </a:r>
          </a:p>
        </p:txBody>
      </p:sp>
      <p:sp>
        <p:nvSpPr>
          <p:cNvPr id="9" name="TextBox 8"/>
          <p:cNvSpPr txBox="1"/>
          <p:nvPr/>
        </p:nvSpPr>
        <p:spPr>
          <a:xfrm>
            <a:off x="76200" y="6150323"/>
            <a:ext cx="8101449" cy="369332"/>
          </a:xfrm>
          <a:prstGeom prst="rect">
            <a:avLst/>
          </a:prstGeom>
          <a:noFill/>
        </p:spPr>
        <p:txBody>
          <a:bodyPr wrap="none" rtlCol="0">
            <a:spAutoFit/>
          </a:bodyPr>
          <a:lstStyle/>
          <a:p>
            <a:r>
              <a:rPr lang="en-US" dirty="0">
                <a:solidFill>
                  <a:srgbClr val="0000CC"/>
                </a:solidFill>
              </a:rPr>
              <a:t>Current: 1.Westbrook 189, 5.James 99, 7.Harden 62, 8.Jokic 59, 11.Doncic 37</a:t>
            </a:r>
          </a:p>
        </p:txBody>
      </p:sp>
      <p:sp>
        <p:nvSpPr>
          <p:cNvPr id="6" name="TextBox 5">
            <a:extLst>
              <a:ext uri="{FF2B5EF4-FFF2-40B4-BE49-F238E27FC236}">
                <a16:creationId xmlns:a16="http://schemas.microsoft.com/office/drawing/2014/main" id="{413D1ABF-FF07-4FDE-B8BE-4A84C6E149AD}"/>
              </a:ext>
            </a:extLst>
          </p:cNvPr>
          <p:cNvSpPr txBox="1"/>
          <p:nvPr/>
        </p:nvSpPr>
        <p:spPr>
          <a:xfrm>
            <a:off x="152400" y="0"/>
            <a:ext cx="7010400" cy="369332"/>
          </a:xfrm>
          <a:prstGeom prst="rect">
            <a:avLst/>
          </a:prstGeom>
          <a:noFill/>
        </p:spPr>
        <p:txBody>
          <a:bodyPr wrap="square" rtlCol="0">
            <a:spAutoFit/>
          </a:bodyPr>
          <a:lstStyle/>
          <a:p>
            <a:r>
              <a:rPr lang="en-US" b="1" dirty="0">
                <a:solidFill>
                  <a:schemeClr val="bg1"/>
                </a:solidFill>
              </a:rPr>
              <a:t>The Triple Double</a:t>
            </a:r>
          </a:p>
        </p:txBody>
      </p:sp>
    </p:spTree>
    <p:extLst>
      <p:ext uri="{BB962C8B-B14F-4D97-AF65-F5344CB8AC3E}">
        <p14:creationId xmlns:p14="http://schemas.microsoft.com/office/powerpoint/2010/main" val="32200296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0020F0-ACB9-4794-8745-A0886149DD3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04800" y="152400"/>
            <a:ext cx="5469451" cy="6386832"/>
          </a:xfrm>
          <a:prstGeom prst="rect">
            <a:avLst/>
          </a:prstGeom>
        </p:spPr>
      </p:pic>
      <p:pic>
        <p:nvPicPr>
          <p:cNvPr id="5" name="Picture 4">
            <a:extLst>
              <a:ext uri="{FF2B5EF4-FFF2-40B4-BE49-F238E27FC236}">
                <a16:creationId xmlns:a16="http://schemas.microsoft.com/office/drawing/2014/main" id="{1927E12C-8A4C-4B62-81E4-B0083C695F1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9666" y="228600"/>
            <a:ext cx="2739534" cy="5753019"/>
          </a:xfrm>
          <a:prstGeom prst="rect">
            <a:avLst/>
          </a:prstGeom>
          <a:ln w="15875">
            <a:solidFill>
              <a:srgbClr val="002060"/>
            </a:solidFill>
          </a:ln>
        </p:spPr>
      </p:pic>
    </p:spTree>
    <p:extLst>
      <p:ext uri="{BB962C8B-B14F-4D97-AF65-F5344CB8AC3E}">
        <p14:creationId xmlns:p14="http://schemas.microsoft.com/office/powerpoint/2010/main" val="21066798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445F007-0198-41B7-B933-A81DAD288890}"/>
              </a:ext>
            </a:extLst>
          </p:cNvPr>
          <p:cNvSpPr txBox="1"/>
          <p:nvPr/>
        </p:nvSpPr>
        <p:spPr>
          <a:xfrm>
            <a:off x="152400" y="0"/>
            <a:ext cx="7010400" cy="369332"/>
          </a:xfrm>
          <a:prstGeom prst="rect">
            <a:avLst/>
          </a:prstGeom>
          <a:noFill/>
        </p:spPr>
        <p:txBody>
          <a:bodyPr wrap="square" rtlCol="0">
            <a:spAutoFit/>
          </a:bodyPr>
          <a:lstStyle/>
          <a:p>
            <a:r>
              <a:rPr lang="en-US" b="1" dirty="0">
                <a:solidFill>
                  <a:schemeClr val="bg1"/>
                </a:solidFill>
              </a:rPr>
              <a:t>The data transformation – Shoot the “3”</a:t>
            </a:r>
          </a:p>
        </p:txBody>
      </p:sp>
      <p:pic>
        <p:nvPicPr>
          <p:cNvPr id="2" name="Online Media 1" title="How data transformed the NBA | The Economist">
            <a:hlinkClick r:id="" action="ppaction://media"/>
            <a:extLst>
              <a:ext uri="{FF2B5EF4-FFF2-40B4-BE49-F238E27FC236}">
                <a16:creationId xmlns:a16="http://schemas.microsoft.com/office/drawing/2014/main" id="{95FA7A1E-2B1F-4F55-BB98-7CE991C90A01}"/>
              </a:ext>
            </a:extLst>
          </p:cNvPr>
          <p:cNvPicPr>
            <a:picLocks noRot="1" noChangeAspect="1"/>
          </p:cNvPicPr>
          <p:nvPr>
            <a:videoFile r:link="rId1"/>
          </p:nvPr>
        </p:nvPicPr>
        <p:blipFill>
          <a:blip r:embed="rId4"/>
          <a:stretch>
            <a:fillRect/>
          </a:stretch>
        </p:blipFill>
        <p:spPr>
          <a:xfrm>
            <a:off x="914400" y="1219200"/>
            <a:ext cx="7450666" cy="4191000"/>
          </a:xfrm>
          <a:prstGeom prst="rect">
            <a:avLst/>
          </a:prstGeom>
        </p:spPr>
      </p:pic>
    </p:spTree>
    <p:extLst>
      <p:ext uri="{BB962C8B-B14F-4D97-AF65-F5344CB8AC3E}">
        <p14:creationId xmlns:p14="http://schemas.microsoft.com/office/powerpoint/2010/main" val="1472238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The NBA Data Scientist">
            <a:hlinkClick r:id="" action="ppaction://media"/>
            <a:extLst>
              <a:ext uri="{FF2B5EF4-FFF2-40B4-BE49-F238E27FC236}">
                <a16:creationId xmlns:a16="http://schemas.microsoft.com/office/drawing/2014/main" id="{DBF80820-25DD-4761-A7D3-A07A719569A7}"/>
              </a:ext>
            </a:extLst>
          </p:cNvPr>
          <p:cNvPicPr>
            <a:picLocks noRot="1" noChangeAspect="1"/>
          </p:cNvPicPr>
          <p:nvPr>
            <a:videoFile r:link="rId1"/>
          </p:nvPr>
        </p:nvPicPr>
        <p:blipFill>
          <a:blip r:embed="rId4"/>
          <a:stretch>
            <a:fillRect/>
          </a:stretch>
        </p:blipFill>
        <p:spPr>
          <a:xfrm>
            <a:off x="609600" y="1295400"/>
            <a:ext cx="7450666" cy="4191000"/>
          </a:xfrm>
          <a:prstGeom prst="rect">
            <a:avLst/>
          </a:prstGeom>
        </p:spPr>
      </p:pic>
      <p:sp>
        <p:nvSpPr>
          <p:cNvPr id="5" name="TextBox 4">
            <a:extLst>
              <a:ext uri="{FF2B5EF4-FFF2-40B4-BE49-F238E27FC236}">
                <a16:creationId xmlns:a16="http://schemas.microsoft.com/office/drawing/2014/main" id="{A6236093-BA59-4989-B3EC-780BA75B7B35}"/>
              </a:ext>
            </a:extLst>
          </p:cNvPr>
          <p:cNvSpPr txBox="1"/>
          <p:nvPr/>
        </p:nvSpPr>
        <p:spPr>
          <a:xfrm>
            <a:off x="152400" y="0"/>
            <a:ext cx="7010400" cy="369332"/>
          </a:xfrm>
          <a:prstGeom prst="rect">
            <a:avLst/>
          </a:prstGeom>
          <a:noFill/>
        </p:spPr>
        <p:txBody>
          <a:bodyPr wrap="square" rtlCol="0">
            <a:spAutoFit/>
          </a:bodyPr>
          <a:lstStyle/>
          <a:p>
            <a:r>
              <a:rPr lang="en-US" b="1" dirty="0">
                <a:solidFill>
                  <a:schemeClr val="bg1"/>
                </a:solidFill>
              </a:rPr>
              <a:t>Ivana Seric – 76ers Data Scientist</a:t>
            </a:r>
          </a:p>
        </p:txBody>
      </p:sp>
    </p:spTree>
    <p:extLst>
      <p:ext uri="{BB962C8B-B14F-4D97-AF65-F5344CB8AC3E}">
        <p14:creationId xmlns:p14="http://schemas.microsoft.com/office/powerpoint/2010/main" val="499972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A01686-FF5B-420F-8CF9-3C768836082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80998" y="685800"/>
            <a:ext cx="4724569" cy="3921919"/>
          </a:xfrm>
          <a:prstGeom prst="rect">
            <a:avLst/>
          </a:prstGeom>
          <a:ln w="19050">
            <a:solidFill>
              <a:srgbClr val="002060"/>
            </a:solidFill>
          </a:ln>
        </p:spPr>
      </p:pic>
      <p:sp>
        <p:nvSpPr>
          <p:cNvPr id="5" name="TextBox 4">
            <a:extLst>
              <a:ext uri="{FF2B5EF4-FFF2-40B4-BE49-F238E27FC236}">
                <a16:creationId xmlns:a16="http://schemas.microsoft.com/office/drawing/2014/main" id="{7964D9AA-5E43-43A5-BCFF-23772C8E5273}"/>
              </a:ext>
            </a:extLst>
          </p:cNvPr>
          <p:cNvSpPr txBox="1"/>
          <p:nvPr/>
        </p:nvSpPr>
        <p:spPr>
          <a:xfrm>
            <a:off x="5638801" y="914400"/>
            <a:ext cx="3124200" cy="3970318"/>
          </a:xfrm>
          <a:prstGeom prst="rect">
            <a:avLst/>
          </a:prstGeom>
          <a:noFill/>
        </p:spPr>
        <p:txBody>
          <a:bodyPr wrap="square" rtlCol="0">
            <a:spAutoFit/>
          </a:bodyPr>
          <a:lstStyle/>
          <a:p>
            <a:r>
              <a:rPr lang="en-US" dirty="0"/>
              <a:t>11.30.19</a:t>
            </a:r>
          </a:p>
          <a:p>
            <a:r>
              <a:rPr lang="en-US" dirty="0"/>
              <a:t>Hou 158 | Atl 111</a:t>
            </a:r>
          </a:p>
          <a:p>
            <a:r>
              <a:rPr lang="en-US" dirty="0"/>
              <a:t>James Harden:</a:t>
            </a:r>
          </a:p>
          <a:p>
            <a:r>
              <a:rPr lang="en-US" dirty="0"/>
              <a:t>60 pts in 31 minutes</a:t>
            </a:r>
          </a:p>
          <a:p>
            <a:endParaRPr lang="en-US" dirty="0"/>
          </a:p>
          <a:p>
            <a:r>
              <a:rPr lang="en-US" dirty="0"/>
              <a:t>* Shot 16-of-24 from the field, 8-of-14 from 3-point range and 20-of-23 from the free throw line in just 31 minutes. His 24 shot attempts are the fewest ever in a 60-point game in NBA history.</a:t>
            </a:r>
          </a:p>
          <a:p>
            <a:endParaRPr lang="en-US" dirty="0"/>
          </a:p>
        </p:txBody>
      </p:sp>
      <p:sp>
        <p:nvSpPr>
          <p:cNvPr id="6" name="TextBox 5">
            <a:extLst>
              <a:ext uri="{FF2B5EF4-FFF2-40B4-BE49-F238E27FC236}">
                <a16:creationId xmlns:a16="http://schemas.microsoft.com/office/drawing/2014/main" id="{BE7B0C45-7466-44D5-83B6-45D865AEE263}"/>
              </a:ext>
            </a:extLst>
          </p:cNvPr>
          <p:cNvSpPr txBox="1"/>
          <p:nvPr/>
        </p:nvSpPr>
        <p:spPr>
          <a:xfrm>
            <a:off x="685800" y="5257800"/>
            <a:ext cx="45719" cy="369332"/>
          </a:xfrm>
          <a:prstGeom prst="rect">
            <a:avLst/>
          </a:prstGeom>
          <a:noFill/>
        </p:spPr>
        <p:txBody>
          <a:bodyPr wrap="square" rtlCol="0">
            <a:spAutoFit/>
          </a:bodyPr>
          <a:lstStyle/>
          <a:p>
            <a:endParaRPr lang="en-US" dirty="0"/>
          </a:p>
        </p:txBody>
      </p:sp>
      <p:sp>
        <p:nvSpPr>
          <p:cNvPr id="7" name="TextBox 6">
            <a:extLst>
              <a:ext uri="{FF2B5EF4-FFF2-40B4-BE49-F238E27FC236}">
                <a16:creationId xmlns:a16="http://schemas.microsoft.com/office/drawing/2014/main" id="{18FF419A-3CA1-4C39-A3F6-626DD08E7969}"/>
              </a:ext>
            </a:extLst>
          </p:cNvPr>
          <p:cNvSpPr txBox="1"/>
          <p:nvPr/>
        </p:nvSpPr>
        <p:spPr>
          <a:xfrm>
            <a:off x="152400" y="4876800"/>
            <a:ext cx="8610601" cy="1754326"/>
          </a:xfrm>
          <a:prstGeom prst="rect">
            <a:avLst/>
          </a:prstGeom>
          <a:noFill/>
        </p:spPr>
        <p:txBody>
          <a:bodyPr wrap="square" rtlCol="0">
            <a:spAutoFit/>
          </a:bodyPr>
          <a:lstStyle/>
          <a:p>
            <a:r>
              <a:rPr lang="en-US" dirty="0"/>
              <a:t>Joined Klay Thompson and Kobe Bryant as the only players in the past 25 seasons to hit 60 points in just three quarters.</a:t>
            </a:r>
          </a:p>
          <a:p>
            <a:endParaRPr lang="en-US" dirty="0"/>
          </a:p>
          <a:p>
            <a:r>
              <a:rPr lang="en-US" dirty="0"/>
              <a:t>Harden's fourth career 60-point game, tying him with </a:t>
            </a:r>
            <a:r>
              <a:rPr lang="en-US" dirty="0">
                <a:hlinkClick r:id="rId4"/>
              </a:rPr>
              <a:t>Michael Jordan</a:t>
            </a:r>
            <a:r>
              <a:rPr lang="en-US" dirty="0"/>
              <a:t> for third most in NBA history, trailing only Kobe Bryant (six) and </a:t>
            </a:r>
            <a:r>
              <a:rPr lang="en-US" dirty="0">
                <a:hlinkClick r:id="rId5"/>
              </a:rPr>
              <a:t>Wilt Chamberlain</a:t>
            </a:r>
            <a:r>
              <a:rPr lang="en-US" dirty="0"/>
              <a:t> (32). Harden is the only active player who has scored 60 points more than once.</a:t>
            </a:r>
          </a:p>
        </p:txBody>
      </p:sp>
      <p:sp>
        <p:nvSpPr>
          <p:cNvPr id="8" name="TextBox 7">
            <a:extLst>
              <a:ext uri="{FF2B5EF4-FFF2-40B4-BE49-F238E27FC236}">
                <a16:creationId xmlns:a16="http://schemas.microsoft.com/office/drawing/2014/main" id="{062956AD-940D-4A8B-9418-0C7D8800E6D2}"/>
              </a:ext>
            </a:extLst>
          </p:cNvPr>
          <p:cNvSpPr txBox="1"/>
          <p:nvPr/>
        </p:nvSpPr>
        <p:spPr>
          <a:xfrm>
            <a:off x="152400" y="0"/>
            <a:ext cx="7010400" cy="369332"/>
          </a:xfrm>
          <a:prstGeom prst="rect">
            <a:avLst/>
          </a:prstGeom>
          <a:noFill/>
        </p:spPr>
        <p:txBody>
          <a:bodyPr wrap="square" rtlCol="0">
            <a:spAutoFit/>
          </a:bodyPr>
          <a:lstStyle/>
          <a:p>
            <a:r>
              <a:rPr lang="en-US" b="1" dirty="0">
                <a:solidFill>
                  <a:schemeClr val="bg1"/>
                </a:solidFill>
              </a:rPr>
              <a:t>The season of James Harden</a:t>
            </a:r>
          </a:p>
        </p:txBody>
      </p:sp>
    </p:spTree>
    <p:extLst>
      <p:ext uri="{BB962C8B-B14F-4D97-AF65-F5344CB8AC3E}">
        <p14:creationId xmlns:p14="http://schemas.microsoft.com/office/powerpoint/2010/main" val="27843218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CDCA47CF-3483-49AA-8738-851E408EEBF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24000" y="381000"/>
            <a:ext cx="6477000" cy="6477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163BF04-D8BB-47F3-843E-56469C33A79C}"/>
              </a:ext>
            </a:extLst>
          </p:cNvPr>
          <p:cNvSpPr txBox="1"/>
          <p:nvPr/>
        </p:nvSpPr>
        <p:spPr>
          <a:xfrm>
            <a:off x="152400" y="0"/>
            <a:ext cx="7010400" cy="369332"/>
          </a:xfrm>
          <a:prstGeom prst="rect">
            <a:avLst/>
          </a:prstGeom>
          <a:noFill/>
        </p:spPr>
        <p:txBody>
          <a:bodyPr wrap="square" rtlCol="0">
            <a:spAutoFit/>
          </a:bodyPr>
          <a:lstStyle/>
          <a:p>
            <a:r>
              <a:rPr lang="en-US" b="1" dirty="0">
                <a:solidFill>
                  <a:schemeClr val="bg1"/>
                </a:solidFill>
              </a:rPr>
              <a:t>The season of James Harden</a:t>
            </a:r>
          </a:p>
        </p:txBody>
      </p:sp>
    </p:spTree>
    <p:extLst>
      <p:ext uri="{BB962C8B-B14F-4D97-AF65-F5344CB8AC3E}">
        <p14:creationId xmlns:p14="http://schemas.microsoft.com/office/powerpoint/2010/main" val="39639603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77FF32C8-F449-45BF-9008-4ECF13C1727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6200" y="1285161"/>
            <a:ext cx="8991600" cy="4734639"/>
          </a:xfrm>
          <a:prstGeom prst="rect">
            <a:avLst/>
          </a:prstGeom>
          <a:noFill/>
          <a:ln w="19050">
            <a:solidFill>
              <a:srgbClr val="002060"/>
            </a:solidFill>
          </a:ln>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9287D10-9326-47E8-96EA-6904B399DE9A}"/>
              </a:ext>
            </a:extLst>
          </p:cNvPr>
          <p:cNvSpPr/>
          <p:nvPr/>
        </p:nvSpPr>
        <p:spPr>
          <a:xfrm>
            <a:off x="228600" y="415349"/>
            <a:ext cx="5562600" cy="369332"/>
          </a:xfrm>
          <a:prstGeom prst="rect">
            <a:avLst/>
          </a:prstGeom>
        </p:spPr>
        <p:txBody>
          <a:bodyPr wrap="square">
            <a:spAutoFit/>
          </a:bodyPr>
          <a:lstStyle/>
          <a:p>
            <a:r>
              <a:rPr lang="en-US" dirty="0">
                <a:solidFill>
                  <a:srgbClr val="14171A"/>
                </a:solidFill>
                <a:latin typeface="system-ui"/>
              </a:rPr>
              <a:t>James Harden has attempted 200 3s in his first 14 games</a:t>
            </a:r>
            <a:endParaRPr lang="en-US" dirty="0"/>
          </a:p>
        </p:txBody>
      </p:sp>
    </p:spTree>
    <p:extLst>
      <p:ext uri="{BB962C8B-B14F-4D97-AF65-F5344CB8AC3E}">
        <p14:creationId xmlns:p14="http://schemas.microsoft.com/office/powerpoint/2010/main" val="20013610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a:extLst>
              <a:ext uri="{FF2B5EF4-FFF2-40B4-BE49-F238E27FC236}">
                <a16:creationId xmlns:a16="http://schemas.microsoft.com/office/drawing/2014/main" id="{1086DB07-F092-4D25-BF1F-FCCAEEC36F6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98769" y="748665"/>
            <a:ext cx="7330831" cy="5360670"/>
          </a:xfrm>
          <a:prstGeom prst="rect">
            <a:avLst/>
          </a:prstGeom>
          <a:ln w="15875">
            <a:solidFill>
              <a:schemeClr val="accent4">
                <a:lumMod val="50000"/>
              </a:schemeClr>
            </a:solidFill>
          </a:ln>
        </p:spPr>
      </p:pic>
      <p:sp>
        <p:nvSpPr>
          <p:cNvPr id="5" name="TextBox 4">
            <a:extLst>
              <a:ext uri="{FF2B5EF4-FFF2-40B4-BE49-F238E27FC236}">
                <a16:creationId xmlns:a16="http://schemas.microsoft.com/office/drawing/2014/main" id="{A293E94C-237D-49A7-A6BE-DF13391CACA0}"/>
              </a:ext>
            </a:extLst>
          </p:cNvPr>
          <p:cNvSpPr txBox="1"/>
          <p:nvPr/>
        </p:nvSpPr>
        <p:spPr>
          <a:xfrm>
            <a:off x="152400" y="0"/>
            <a:ext cx="7010400" cy="369332"/>
          </a:xfrm>
          <a:prstGeom prst="rect">
            <a:avLst/>
          </a:prstGeom>
          <a:noFill/>
        </p:spPr>
        <p:txBody>
          <a:bodyPr wrap="square" rtlCol="0">
            <a:spAutoFit/>
          </a:bodyPr>
          <a:lstStyle/>
          <a:p>
            <a:r>
              <a:rPr lang="en-US" b="1" dirty="0">
                <a:solidFill>
                  <a:schemeClr val="bg1"/>
                </a:solidFill>
              </a:rPr>
              <a:t>The rise in 3s by position</a:t>
            </a:r>
          </a:p>
        </p:txBody>
      </p:sp>
    </p:spTree>
    <p:extLst>
      <p:ext uri="{BB962C8B-B14F-4D97-AF65-F5344CB8AC3E}">
        <p14:creationId xmlns:p14="http://schemas.microsoft.com/office/powerpoint/2010/main" val="2109609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33774E-24F5-47C7-9132-F1DB1C98C9CD}"/>
              </a:ext>
            </a:extLst>
          </p:cNvPr>
          <p:cNvSpPr txBox="1"/>
          <p:nvPr/>
        </p:nvSpPr>
        <p:spPr>
          <a:xfrm>
            <a:off x="304800" y="0"/>
            <a:ext cx="4044697" cy="369332"/>
          </a:xfrm>
          <a:prstGeom prst="rect">
            <a:avLst/>
          </a:prstGeom>
          <a:noFill/>
        </p:spPr>
        <p:txBody>
          <a:bodyPr wrap="none" rtlCol="0">
            <a:spAutoFit/>
          </a:bodyPr>
          <a:lstStyle/>
          <a:p>
            <a:r>
              <a:rPr lang="en-US" dirty="0">
                <a:solidFill>
                  <a:schemeClr val="bg1"/>
                </a:solidFill>
              </a:rPr>
              <a:t>This year – trends from the past week</a:t>
            </a:r>
          </a:p>
        </p:txBody>
      </p:sp>
      <p:pic>
        <p:nvPicPr>
          <p:cNvPr id="5" name="Picture 4">
            <a:extLst>
              <a:ext uri="{FF2B5EF4-FFF2-40B4-BE49-F238E27FC236}">
                <a16:creationId xmlns:a16="http://schemas.microsoft.com/office/drawing/2014/main" id="{FE97CF38-1496-48D1-B581-5FA3CBA45F6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6200" y="533400"/>
            <a:ext cx="4244419" cy="3044909"/>
          </a:xfrm>
          <a:prstGeom prst="rect">
            <a:avLst/>
          </a:prstGeom>
        </p:spPr>
      </p:pic>
      <p:pic>
        <p:nvPicPr>
          <p:cNvPr id="8" name="Picture 7">
            <a:extLst>
              <a:ext uri="{FF2B5EF4-FFF2-40B4-BE49-F238E27FC236}">
                <a16:creationId xmlns:a16="http://schemas.microsoft.com/office/drawing/2014/main" id="{0762FD73-8144-4744-92BB-6FBB225BBE5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332403" y="76200"/>
            <a:ext cx="4695522" cy="3657600"/>
          </a:xfrm>
          <a:prstGeom prst="rect">
            <a:avLst/>
          </a:prstGeom>
          <a:ln w="15875">
            <a:solidFill>
              <a:srgbClr val="002060"/>
            </a:solidFill>
          </a:ln>
        </p:spPr>
      </p:pic>
      <p:pic>
        <p:nvPicPr>
          <p:cNvPr id="10" name="Picture 9">
            <a:extLst>
              <a:ext uri="{FF2B5EF4-FFF2-40B4-BE49-F238E27FC236}">
                <a16:creationId xmlns:a16="http://schemas.microsoft.com/office/drawing/2014/main" id="{B35A7FA8-2C58-4901-8E94-4C9DD52FEF88}"/>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410200" y="3810000"/>
            <a:ext cx="3183903" cy="3007020"/>
          </a:xfrm>
          <a:prstGeom prst="rect">
            <a:avLst/>
          </a:prstGeom>
          <a:noFill/>
          <a:ln w="15875">
            <a:solidFill>
              <a:srgbClr val="002060"/>
            </a:solidFill>
          </a:ln>
        </p:spPr>
      </p:pic>
      <p:sp>
        <p:nvSpPr>
          <p:cNvPr id="11" name="TextBox 10">
            <a:extLst>
              <a:ext uri="{FF2B5EF4-FFF2-40B4-BE49-F238E27FC236}">
                <a16:creationId xmlns:a16="http://schemas.microsoft.com/office/drawing/2014/main" id="{50779DC6-0E72-4BAA-8200-70B7B3ECFB02}"/>
              </a:ext>
            </a:extLst>
          </p:cNvPr>
          <p:cNvSpPr txBox="1"/>
          <p:nvPr/>
        </p:nvSpPr>
        <p:spPr>
          <a:xfrm>
            <a:off x="152400" y="4343400"/>
            <a:ext cx="4471096" cy="2062103"/>
          </a:xfrm>
          <a:prstGeom prst="rect">
            <a:avLst/>
          </a:prstGeom>
          <a:noFill/>
        </p:spPr>
        <p:txBody>
          <a:bodyPr wrap="none" rtlCol="0">
            <a:spAutoFit/>
          </a:bodyPr>
          <a:lstStyle/>
          <a:p>
            <a:r>
              <a:rPr lang="en-US" sz="1600" u="sng" dirty="0"/>
              <a:t>Late free agency signings &amp; $ raises</a:t>
            </a:r>
          </a:p>
          <a:p>
            <a:endParaRPr lang="en-US" sz="1600" u="sng" dirty="0"/>
          </a:p>
          <a:p>
            <a:r>
              <a:rPr lang="en-US" sz="1600" dirty="0"/>
              <a:t>Scherzer		5.4 WAR	</a:t>
            </a:r>
            <a:r>
              <a:rPr lang="en-US" sz="1600" i="1" dirty="0"/>
              <a:t>$35.4M</a:t>
            </a:r>
            <a:r>
              <a:rPr lang="en-US" sz="1600" dirty="0"/>
              <a:t>	</a:t>
            </a:r>
            <a:r>
              <a:rPr lang="en-US" sz="1600" dirty="0">
                <a:solidFill>
                  <a:srgbClr val="0000CC"/>
                </a:solidFill>
              </a:rPr>
              <a:t>$43M*</a:t>
            </a:r>
          </a:p>
          <a:p>
            <a:r>
              <a:rPr lang="en-US" sz="1600" dirty="0"/>
              <a:t>Ray		3.9 WAR	</a:t>
            </a:r>
            <a:r>
              <a:rPr lang="en-US" sz="1600" i="1" dirty="0"/>
              <a:t>$8.0M</a:t>
            </a:r>
            <a:r>
              <a:rPr lang="en-US" sz="1600" dirty="0"/>
              <a:t>	</a:t>
            </a:r>
            <a:r>
              <a:rPr lang="en-US" sz="1600" dirty="0">
                <a:solidFill>
                  <a:srgbClr val="0000CC"/>
                </a:solidFill>
              </a:rPr>
              <a:t>$27M</a:t>
            </a:r>
          </a:p>
          <a:p>
            <a:r>
              <a:rPr lang="en-US" sz="1600" dirty="0" err="1"/>
              <a:t>Semien</a:t>
            </a:r>
            <a:r>
              <a:rPr lang="en-US" sz="1600" dirty="0"/>
              <a:t>		6.6 WAR	</a:t>
            </a:r>
            <a:r>
              <a:rPr lang="en-US" sz="1600" i="1" dirty="0"/>
              <a:t>$18.0M</a:t>
            </a:r>
            <a:r>
              <a:rPr lang="en-US" sz="1600" dirty="0"/>
              <a:t>	</a:t>
            </a:r>
            <a:r>
              <a:rPr lang="en-US" sz="1600" dirty="0">
                <a:solidFill>
                  <a:srgbClr val="0000CC"/>
                </a:solidFill>
              </a:rPr>
              <a:t>$25M</a:t>
            </a:r>
          </a:p>
          <a:p>
            <a:r>
              <a:rPr lang="en-US" sz="1600" dirty="0" err="1"/>
              <a:t>Gausman</a:t>
            </a:r>
            <a:r>
              <a:rPr lang="en-US" sz="1600" dirty="0"/>
              <a:t>		4.8 WAR	</a:t>
            </a:r>
            <a:r>
              <a:rPr lang="en-US" sz="1600" i="1" dirty="0"/>
              <a:t>$18.9M</a:t>
            </a:r>
            <a:r>
              <a:rPr lang="en-US" sz="1600" dirty="0"/>
              <a:t>	</a:t>
            </a:r>
            <a:r>
              <a:rPr lang="en-US" sz="1600" dirty="0">
                <a:solidFill>
                  <a:srgbClr val="0000CC"/>
                </a:solidFill>
              </a:rPr>
              <a:t>$24M</a:t>
            </a:r>
          </a:p>
          <a:p>
            <a:endParaRPr lang="en-US" sz="1600" dirty="0">
              <a:solidFill>
                <a:srgbClr val="0000CC"/>
              </a:solidFill>
            </a:endParaRPr>
          </a:p>
          <a:p>
            <a:r>
              <a:rPr lang="en-US" sz="1600" dirty="0">
                <a:solidFill>
                  <a:srgbClr val="0000CC"/>
                </a:solidFill>
              </a:rPr>
              <a:t>* </a:t>
            </a:r>
            <a:r>
              <a:rPr lang="en-US" sz="1600" dirty="0" err="1">
                <a:solidFill>
                  <a:srgbClr val="0000CC"/>
                </a:solidFill>
              </a:rPr>
              <a:t>Prev</a:t>
            </a:r>
            <a:r>
              <a:rPr lang="en-US" sz="1600" dirty="0">
                <a:solidFill>
                  <a:srgbClr val="0000CC"/>
                </a:solidFill>
              </a:rPr>
              <a:t> high: </a:t>
            </a:r>
            <a:r>
              <a:rPr lang="en-US" sz="1600" dirty="0" err="1">
                <a:solidFill>
                  <a:srgbClr val="0000CC"/>
                </a:solidFill>
              </a:rPr>
              <a:t>Gerritt</a:t>
            </a:r>
            <a:r>
              <a:rPr lang="en-US" sz="1600" dirty="0">
                <a:solidFill>
                  <a:srgbClr val="0000CC"/>
                </a:solidFill>
              </a:rPr>
              <a:t> Cole $36M – NYY ‘19</a:t>
            </a:r>
          </a:p>
        </p:txBody>
      </p:sp>
    </p:spTree>
    <p:extLst>
      <p:ext uri="{BB962C8B-B14F-4D97-AF65-F5344CB8AC3E}">
        <p14:creationId xmlns:p14="http://schemas.microsoft.com/office/powerpoint/2010/main" val="28450099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5DA30E-7542-46F8-BBB4-E2D10E31E75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04800" y="762000"/>
            <a:ext cx="8365434" cy="5063289"/>
          </a:xfrm>
          <a:prstGeom prst="rect">
            <a:avLst/>
          </a:prstGeom>
          <a:ln w="15875">
            <a:solidFill>
              <a:schemeClr val="accent4">
                <a:lumMod val="50000"/>
              </a:schemeClr>
            </a:solidFill>
          </a:ln>
        </p:spPr>
      </p:pic>
      <p:sp>
        <p:nvSpPr>
          <p:cNvPr id="5" name="TextBox 4">
            <a:extLst>
              <a:ext uri="{FF2B5EF4-FFF2-40B4-BE49-F238E27FC236}">
                <a16:creationId xmlns:a16="http://schemas.microsoft.com/office/drawing/2014/main" id="{76D151EC-4E25-4A2A-AD22-AB8F0CDDFFF1}"/>
              </a:ext>
            </a:extLst>
          </p:cNvPr>
          <p:cNvSpPr txBox="1"/>
          <p:nvPr/>
        </p:nvSpPr>
        <p:spPr>
          <a:xfrm>
            <a:off x="152400" y="0"/>
            <a:ext cx="7010400" cy="369332"/>
          </a:xfrm>
          <a:prstGeom prst="rect">
            <a:avLst/>
          </a:prstGeom>
          <a:noFill/>
        </p:spPr>
        <p:txBody>
          <a:bodyPr wrap="square" rtlCol="0">
            <a:spAutoFit/>
          </a:bodyPr>
          <a:lstStyle/>
          <a:p>
            <a:r>
              <a:rPr lang="en-US" b="1" dirty="0">
                <a:solidFill>
                  <a:schemeClr val="bg1"/>
                </a:solidFill>
              </a:rPr>
              <a:t>2019-2020: Player comparisons </a:t>
            </a:r>
            <a:r>
              <a:rPr lang="en-US" i="1" dirty="0">
                <a:solidFill>
                  <a:schemeClr val="bg1"/>
                </a:solidFill>
              </a:rPr>
              <a:t>(breakout)</a:t>
            </a:r>
          </a:p>
        </p:txBody>
      </p:sp>
    </p:spTree>
    <p:extLst>
      <p:ext uri="{BB962C8B-B14F-4D97-AF65-F5344CB8AC3E}">
        <p14:creationId xmlns:p14="http://schemas.microsoft.com/office/powerpoint/2010/main" val="12298773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E67269C-F0A2-4E76-B23A-6F0264C1BCA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04800" y="457200"/>
            <a:ext cx="5700728" cy="1219200"/>
          </a:xfrm>
          <a:prstGeom prst="rect">
            <a:avLst/>
          </a:prstGeom>
        </p:spPr>
      </p:pic>
      <p:pic>
        <p:nvPicPr>
          <p:cNvPr id="7" name="Picture 6">
            <a:extLst>
              <a:ext uri="{FF2B5EF4-FFF2-40B4-BE49-F238E27FC236}">
                <a16:creationId xmlns:a16="http://schemas.microsoft.com/office/drawing/2014/main" id="{057FAF2E-2032-42AD-BBD3-24E9E17C21A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58417" y="1981200"/>
            <a:ext cx="5764695" cy="4419600"/>
          </a:xfrm>
          <a:prstGeom prst="rect">
            <a:avLst/>
          </a:prstGeom>
          <a:ln w="19050">
            <a:solidFill>
              <a:srgbClr val="002060"/>
            </a:solidFill>
          </a:ln>
        </p:spPr>
      </p:pic>
      <p:pic>
        <p:nvPicPr>
          <p:cNvPr id="8" name="Picture 7">
            <a:extLst>
              <a:ext uri="{FF2B5EF4-FFF2-40B4-BE49-F238E27FC236}">
                <a16:creationId xmlns:a16="http://schemas.microsoft.com/office/drawing/2014/main" id="{B3712C03-481A-4031-A89E-B014D420DEAE}"/>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400799" y="1092262"/>
            <a:ext cx="1184563" cy="5296604"/>
          </a:xfrm>
          <a:prstGeom prst="rect">
            <a:avLst/>
          </a:prstGeom>
        </p:spPr>
      </p:pic>
      <p:pic>
        <p:nvPicPr>
          <p:cNvPr id="9" name="Picture 8">
            <a:extLst>
              <a:ext uri="{FF2B5EF4-FFF2-40B4-BE49-F238E27FC236}">
                <a16:creationId xmlns:a16="http://schemas.microsoft.com/office/drawing/2014/main" id="{8563ADF3-D5A6-40D5-B017-E73BD9B79847}"/>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7620000" y="1092262"/>
            <a:ext cx="1295400" cy="5296604"/>
          </a:xfrm>
          <a:prstGeom prst="rect">
            <a:avLst/>
          </a:prstGeom>
        </p:spPr>
      </p:pic>
      <p:sp>
        <p:nvSpPr>
          <p:cNvPr id="2" name="TextBox 1">
            <a:extLst>
              <a:ext uri="{FF2B5EF4-FFF2-40B4-BE49-F238E27FC236}">
                <a16:creationId xmlns:a16="http://schemas.microsoft.com/office/drawing/2014/main" id="{0447909F-E22E-4217-A932-94BE0B18C406}"/>
              </a:ext>
            </a:extLst>
          </p:cNvPr>
          <p:cNvSpPr txBox="1"/>
          <p:nvPr/>
        </p:nvSpPr>
        <p:spPr>
          <a:xfrm>
            <a:off x="6781800" y="782936"/>
            <a:ext cx="1870833" cy="276999"/>
          </a:xfrm>
          <a:prstGeom prst="rect">
            <a:avLst/>
          </a:prstGeom>
          <a:noFill/>
        </p:spPr>
        <p:txBody>
          <a:bodyPr wrap="none" rtlCol="0">
            <a:spAutoFit/>
          </a:bodyPr>
          <a:lstStyle/>
          <a:p>
            <a:r>
              <a:rPr lang="en-US" sz="1200" i="1" dirty="0">
                <a:solidFill>
                  <a:srgbClr val="0000CC"/>
                </a:solidFill>
              </a:rPr>
              <a:t>Standings as of 11.28.19</a:t>
            </a:r>
          </a:p>
        </p:txBody>
      </p:sp>
      <p:cxnSp>
        <p:nvCxnSpPr>
          <p:cNvPr id="4" name="Straight Connector 3">
            <a:extLst>
              <a:ext uri="{FF2B5EF4-FFF2-40B4-BE49-F238E27FC236}">
                <a16:creationId xmlns:a16="http://schemas.microsoft.com/office/drawing/2014/main" id="{B349BE9B-B4CC-44B1-9867-008B7477EB0E}"/>
              </a:ext>
            </a:extLst>
          </p:cNvPr>
          <p:cNvCxnSpPr/>
          <p:nvPr/>
        </p:nvCxnSpPr>
        <p:spPr>
          <a:xfrm>
            <a:off x="2743200" y="4267200"/>
            <a:ext cx="1905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057EB10-0253-429E-835F-34764E8B3E98}"/>
              </a:ext>
            </a:extLst>
          </p:cNvPr>
          <p:cNvCxnSpPr/>
          <p:nvPr/>
        </p:nvCxnSpPr>
        <p:spPr>
          <a:xfrm>
            <a:off x="1524000" y="2667000"/>
            <a:ext cx="1905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32688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F3804C-51DF-42BE-A604-CD576238DE0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85800" y="457200"/>
            <a:ext cx="4507345" cy="6134997"/>
          </a:xfrm>
          <a:prstGeom prst="rect">
            <a:avLst/>
          </a:prstGeom>
          <a:ln w="19050">
            <a:solidFill>
              <a:srgbClr val="002060"/>
            </a:solidFill>
          </a:ln>
        </p:spPr>
      </p:pic>
      <p:pic>
        <p:nvPicPr>
          <p:cNvPr id="2050" name="Picture 2" descr="Image result for basketball on paper">
            <a:extLst>
              <a:ext uri="{FF2B5EF4-FFF2-40B4-BE49-F238E27FC236}">
                <a16:creationId xmlns:a16="http://schemas.microsoft.com/office/drawing/2014/main" id="{6B8D3E29-130F-49C9-BC3B-8D25F0BFE99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791200" y="609600"/>
            <a:ext cx="2438400" cy="311233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D74D841-A531-4AEC-850C-74FA9E6FAD67}"/>
              </a:ext>
            </a:extLst>
          </p:cNvPr>
          <p:cNvSpPr/>
          <p:nvPr/>
        </p:nvSpPr>
        <p:spPr>
          <a:xfrm>
            <a:off x="5902036" y="4038600"/>
            <a:ext cx="2362200" cy="1600438"/>
          </a:xfrm>
          <a:prstGeom prst="rect">
            <a:avLst/>
          </a:prstGeom>
        </p:spPr>
        <p:txBody>
          <a:bodyPr wrap="square">
            <a:spAutoFit/>
          </a:bodyPr>
          <a:lstStyle/>
          <a:p>
            <a:r>
              <a:rPr lang="en-US" sz="1400" dirty="0">
                <a:solidFill>
                  <a:srgbClr val="333333"/>
                </a:solidFill>
                <a:latin typeface="Arial" panose="020B0604020202020204" pitchFamily="34" charset="0"/>
              </a:rPr>
              <a:t>Published – Nov. 2004</a:t>
            </a:r>
          </a:p>
          <a:p>
            <a:endParaRPr lang="en-US" sz="1400" dirty="0">
              <a:solidFill>
                <a:srgbClr val="333333"/>
              </a:solidFill>
              <a:latin typeface="Arial" panose="020B0604020202020204" pitchFamily="34" charset="0"/>
            </a:endParaRPr>
          </a:p>
          <a:p>
            <a:r>
              <a:rPr lang="en-US" sz="1400" dirty="0">
                <a:solidFill>
                  <a:srgbClr val="333333"/>
                </a:solidFill>
                <a:latin typeface="Arial" panose="020B0604020202020204" pitchFamily="34" charset="0"/>
              </a:rPr>
              <a:t>Oliver conceptualizes the meaning of teamwork and how to quantify the value of different types of players working together.</a:t>
            </a:r>
            <a:endParaRPr lang="en-US" sz="1400" dirty="0"/>
          </a:p>
        </p:txBody>
      </p:sp>
    </p:spTree>
    <p:extLst>
      <p:ext uri="{BB962C8B-B14F-4D97-AF65-F5344CB8AC3E}">
        <p14:creationId xmlns:p14="http://schemas.microsoft.com/office/powerpoint/2010/main" val="1356487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NBA - New Metrics</a:t>
            </a:r>
          </a:p>
        </p:txBody>
      </p:sp>
      <p:sp>
        <p:nvSpPr>
          <p:cNvPr id="3" name="Content Placeholder 2"/>
          <p:cNvSpPr>
            <a:spLocks noGrp="1"/>
          </p:cNvSpPr>
          <p:nvPr>
            <p:ph idx="1"/>
          </p:nvPr>
        </p:nvSpPr>
        <p:spPr/>
        <p:txBody>
          <a:bodyPr>
            <a:normAutofit fontScale="92500" lnSpcReduction="20000"/>
          </a:bodyPr>
          <a:lstStyle/>
          <a:p>
            <a:endParaRPr lang="en-US" dirty="0"/>
          </a:p>
          <a:p>
            <a:r>
              <a:rPr lang="en-US" dirty="0"/>
              <a:t>PER (Player Efficiency Rating) – overall production per minute</a:t>
            </a:r>
          </a:p>
          <a:p>
            <a:endParaRPr lang="en-US" dirty="0"/>
          </a:p>
          <a:p>
            <a:r>
              <a:rPr lang="en-US" dirty="0"/>
              <a:t>Player Impact Estimate (PIE) – overall contribution</a:t>
            </a:r>
          </a:p>
          <a:p>
            <a:r>
              <a:rPr lang="en-US" sz="1700" dirty="0">
                <a:hlinkClick r:id="rId3"/>
              </a:rPr>
              <a:t>https://stats.nba.com/help/glossary/</a:t>
            </a:r>
            <a:endParaRPr lang="en-US" sz="1700" dirty="0"/>
          </a:p>
          <a:p>
            <a:endParaRPr lang="en-US" dirty="0"/>
          </a:p>
          <a:p>
            <a:r>
              <a:rPr lang="en-US" dirty="0"/>
              <a:t>Defensive Rebound Rate (DRR)</a:t>
            </a:r>
          </a:p>
          <a:p>
            <a:pPr lvl="1"/>
            <a:r>
              <a:rPr lang="en-US" dirty="0"/>
              <a:t>Measures the ability of a team/player to rebound on the defensive end</a:t>
            </a:r>
          </a:p>
          <a:p>
            <a:pPr lvl="1"/>
            <a:r>
              <a:rPr lang="en-US" dirty="0"/>
              <a:t># of defensive rebounds collected/total defensive rebounds available</a:t>
            </a:r>
          </a:p>
          <a:p>
            <a:pPr lvl="1"/>
            <a:endParaRPr lang="en-US" dirty="0"/>
          </a:p>
          <a:p>
            <a:r>
              <a:rPr lang="en-US" dirty="0"/>
              <a:t>Adjusted Plus/Minus</a:t>
            </a:r>
          </a:p>
          <a:p>
            <a:pPr lvl="1"/>
            <a:r>
              <a:rPr lang="en-US" dirty="0"/>
              <a:t>Measures effectiveness of a team’s offense and defense with or without or specific player</a:t>
            </a:r>
          </a:p>
          <a:p>
            <a:pPr lvl="1"/>
            <a:endParaRPr lang="en-US" dirty="0"/>
          </a:p>
          <a:p>
            <a:r>
              <a:rPr lang="en-US" dirty="0"/>
              <a:t>Points per possession (vs. Points/game)</a:t>
            </a:r>
          </a:p>
        </p:txBody>
      </p:sp>
      <p:sp>
        <p:nvSpPr>
          <p:cNvPr id="4" name="Star: 5 Points 3">
            <a:extLst>
              <a:ext uri="{FF2B5EF4-FFF2-40B4-BE49-F238E27FC236}">
                <a16:creationId xmlns:a16="http://schemas.microsoft.com/office/drawing/2014/main" id="{5F3C2EC3-356A-49CC-8279-E6261A9EEED0}"/>
              </a:ext>
            </a:extLst>
          </p:cNvPr>
          <p:cNvSpPr/>
          <p:nvPr/>
        </p:nvSpPr>
        <p:spPr>
          <a:xfrm>
            <a:off x="228600" y="1905000"/>
            <a:ext cx="228600" cy="2286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tar: 5 Points 4">
            <a:extLst>
              <a:ext uri="{FF2B5EF4-FFF2-40B4-BE49-F238E27FC236}">
                <a16:creationId xmlns:a16="http://schemas.microsoft.com/office/drawing/2014/main" id="{BDFBDEE7-8F3A-4233-B1FC-EBF08B74EBE1}"/>
              </a:ext>
            </a:extLst>
          </p:cNvPr>
          <p:cNvSpPr/>
          <p:nvPr/>
        </p:nvSpPr>
        <p:spPr>
          <a:xfrm>
            <a:off x="228600" y="2590800"/>
            <a:ext cx="228600" cy="2286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265568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52400" y="597694"/>
            <a:ext cx="8897815" cy="5422106"/>
          </a:xfrm>
          <a:prstGeom prst="rect">
            <a:avLst/>
          </a:prstGeom>
          <a:noFill/>
          <a:ln w="254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 name="TextBox 2"/>
          <p:cNvSpPr txBox="1"/>
          <p:nvPr/>
        </p:nvSpPr>
        <p:spPr>
          <a:xfrm>
            <a:off x="11545" y="-18473"/>
            <a:ext cx="7036542" cy="369332"/>
          </a:xfrm>
          <a:prstGeom prst="rect">
            <a:avLst/>
          </a:prstGeom>
          <a:noFill/>
        </p:spPr>
        <p:txBody>
          <a:bodyPr wrap="none" rtlCol="0">
            <a:spAutoFit/>
          </a:bodyPr>
          <a:lstStyle/>
          <a:p>
            <a:r>
              <a:rPr lang="en-US" dirty="0">
                <a:solidFill>
                  <a:schemeClr val="bg1"/>
                </a:solidFill>
              </a:rPr>
              <a:t>John Hollinger – VP Basketball Ops, Memphis Grizzlies (2013-19)</a:t>
            </a:r>
          </a:p>
        </p:txBody>
      </p:sp>
      <p:sp>
        <p:nvSpPr>
          <p:cNvPr id="2" name="TextBox 1">
            <a:extLst>
              <a:ext uri="{FF2B5EF4-FFF2-40B4-BE49-F238E27FC236}">
                <a16:creationId xmlns:a16="http://schemas.microsoft.com/office/drawing/2014/main" id="{2230D2C2-A296-45F8-BABA-8C63823D633D}"/>
              </a:ext>
            </a:extLst>
          </p:cNvPr>
          <p:cNvSpPr txBox="1"/>
          <p:nvPr/>
        </p:nvSpPr>
        <p:spPr>
          <a:xfrm>
            <a:off x="152400" y="6260306"/>
            <a:ext cx="3906326" cy="307777"/>
          </a:xfrm>
          <a:prstGeom prst="rect">
            <a:avLst/>
          </a:prstGeom>
          <a:noFill/>
        </p:spPr>
        <p:txBody>
          <a:bodyPr wrap="none" rtlCol="0">
            <a:spAutoFit/>
          </a:bodyPr>
          <a:lstStyle/>
          <a:p>
            <a:r>
              <a:rPr lang="en-US" sz="1400" i="1" dirty="0"/>
              <a:t>Now – NBA Columnist, The Athletic (since ’19)</a:t>
            </a:r>
          </a:p>
        </p:txBody>
      </p:sp>
      <p:cxnSp>
        <p:nvCxnSpPr>
          <p:cNvPr id="5" name="Straight Connector 4">
            <a:extLst>
              <a:ext uri="{FF2B5EF4-FFF2-40B4-BE49-F238E27FC236}">
                <a16:creationId xmlns:a16="http://schemas.microsoft.com/office/drawing/2014/main" id="{D17B4B5E-2849-4E18-B79B-7A1CEFC4DB77}"/>
              </a:ext>
            </a:extLst>
          </p:cNvPr>
          <p:cNvCxnSpPr>
            <a:cxnSpLocks/>
          </p:cNvCxnSpPr>
          <p:nvPr/>
        </p:nvCxnSpPr>
        <p:spPr>
          <a:xfrm>
            <a:off x="4724400" y="4419600"/>
            <a:ext cx="35814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Right Brace 5">
            <a:extLst>
              <a:ext uri="{FF2B5EF4-FFF2-40B4-BE49-F238E27FC236}">
                <a16:creationId xmlns:a16="http://schemas.microsoft.com/office/drawing/2014/main" id="{3D5CE6A9-064F-4A94-9D5C-BC1F8B8A1611}"/>
              </a:ext>
            </a:extLst>
          </p:cNvPr>
          <p:cNvSpPr/>
          <p:nvPr/>
        </p:nvSpPr>
        <p:spPr>
          <a:xfrm>
            <a:off x="8763000" y="2895600"/>
            <a:ext cx="228600" cy="1066800"/>
          </a:xfrm>
          <a:prstGeom prst="rightBrace">
            <a:avLst/>
          </a:prstGeom>
          <a:ln w="158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a:extLst>
              <a:ext uri="{FF2B5EF4-FFF2-40B4-BE49-F238E27FC236}">
                <a16:creationId xmlns:a16="http://schemas.microsoft.com/office/drawing/2014/main" id="{E8930772-EEEF-4C9E-B9C6-5A809EE2F664}"/>
              </a:ext>
            </a:extLst>
          </p:cNvPr>
          <p:cNvSpPr/>
          <p:nvPr/>
        </p:nvSpPr>
        <p:spPr>
          <a:xfrm rot="10800000">
            <a:off x="113122" y="2895600"/>
            <a:ext cx="228600" cy="1066800"/>
          </a:xfrm>
          <a:prstGeom prst="rightBrace">
            <a:avLst/>
          </a:prstGeom>
          <a:ln w="158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3815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676401" y="152400"/>
            <a:ext cx="5717988" cy="655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81688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4465"/>
            <a:ext cx="8346003" cy="461665"/>
          </a:xfrm>
          <a:prstGeom prst="rect">
            <a:avLst/>
          </a:prstGeom>
          <a:noFill/>
        </p:spPr>
        <p:txBody>
          <a:bodyPr wrap="none" rtlCol="0">
            <a:spAutoFit/>
          </a:bodyPr>
          <a:lstStyle/>
          <a:p>
            <a:r>
              <a:rPr lang="en-US" sz="2400" b="1" dirty="0">
                <a:solidFill>
                  <a:schemeClr val="bg1"/>
                </a:solidFill>
              </a:rPr>
              <a:t>2012-2013 – Hollinger NBA Stats (John Hollinger, ESPN)</a:t>
            </a:r>
          </a:p>
        </p:txBody>
      </p:sp>
      <p:pic>
        <p:nvPicPr>
          <p:cNvPr id="4098"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28600" y="762000"/>
            <a:ext cx="8583771" cy="4953000"/>
          </a:xfrm>
          <a:prstGeom prst="rect">
            <a:avLst/>
          </a:prstGeom>
          <a:noFill/>
          <a:ln w="25400">
            <a:solidFill>
              <a:srgbClr val="002060"/>
            </a:solidFill>
            <a:miter lim="800000"/>
            <a:headEnd/>
            <a:tailEnd/>
          </a:ln>
          <a:extLst>
            <a:ext uri="{909E8E84-426E-40DD-AFC4-6F175D3DCCD1}">
              <a14:hiddenFill xmlns:a14="http://schemas.microsoft.com/office/drawing/2010/main">
                <a:solidFill>
                  <a:schemeClr val="accent1"/>
                </a:solidFill>
              </a14:hiddenFill>
            </a:ext>
          </a:extLst>
        </p:spPr>
      </p:pic>
      <p:sp>
        <p:nvSpPr>
          <p:cNvPr id="2" name="Rectangle: Rounded Corners 1">
            <a:extLst>
              <a:ext uri="{FF2B5EF4-FFF2-40B4-BE49-F238E27FC236}">
                <a16:creationId xmlns:a16="http://schemas.microsoft.com/office/drawing/2014/main" id="{374AD59E-9967-4585-9240-F3433619E703}"/>
              </a:ext>
            </a:extLst>
          </p:cNvPr>
          <p:cNvSpPr/>
          <p:nvPr/>
        </p:nvSpPr>
        <p:spPr>
          <a:xfrm>
            <a:off x="3581400" y="5486400"/>
            <a:ext cx="381000" cy="2286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74198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1000" y="-4465"/>
            <a:ext cx="5204886" cy="461665"/>
          </a:xfrm>
          <a:prstGeom prst="rect">
            <a:avLst/>
          </a:prstGeom>
          <a:noFill/>
        </p:spPr>
        <p:txBody>
          <a:bodyPr wrap="none" rtlCol="0">
            <a:spAutoFit/>
          </a:bodyPr>
          <a:lstStyle/>
          <a:p>
            <a:r>
              <a:rPr lang="en-US" sz="2400" b="1" dirty="0">
                <a:solidFill>
                  <a:schemeClr val="bg1"/>
                </a:solidFill>
              </a:rPr>
              <a:t>PER – Top Players – This Season</a:t>
            </a:r>
          </a:p>
        </p:txBody>
      </p:sp>
      <p:sp>
        <p:nvSpPr>
          <p:cNvPr id="15" name="TextBox 14"/>
          <p:cNvSpPr txBox="1"/>
          <p:nvPr/>
        </p:nvSpPr>
        <p:spPr>
          <a:xfrm>
            <a:off x="7953448" y="0"/>
            <a:ext cx="1173270" cy="276999"/>
          </a:xfrm>
          <a:prstGeom prst="rect">
            <a:avLst/>
          </a:prstGeom>
          <a:noFill/>
        </p:spPr>
        <p:txBody>
          <a:bodyPr wrap="none" rtlCol="0">
            <a:spAutoFit/>
          </a:bodyPr>
          <a:lstStyle/>
          <a:p>
            <a:r>
              <a:rPr lang="en-US" sz="1200" dirty="0">
                <a:solidFill>
                  <a:srgbClr val="C00000"/>
                </a:solidFill>
              </a:rPr>
              <a:t>NBA Avg: 15.0</a:t>
            </a:r>
          </a:p>
        </p:txBody>
      </p:sp>
      <p:pic>
        <p:nvPicPr>
          <p:cNvPr id="4" name="Picture 3">
            <a:extLst>
              <a:ext uri="{FF2B5EF4-FFF2-40B4-BE49-F238E27FC236}">
                <a16:creationId xmlns:a16="http://schemas.microsoft.com/office/drawing/2014/main" id="{A9403F14-19C5-4C75-9185-3EA159C394AF}"/>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57199" y="442545"/>
            <a:ext cx="8077201" cy="6339255"/>
          </a:xfrm>
          <a:prstGeom prst="rect">
            <a:avLst/>
          </a:prstGeom>
          <a:ln w="15875">
            <a:solidFill>
              <a:srgbClr val="002060"/>
            </a:solid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2CC538-0AA1-4D63-9473-133B559D645E}"/>
              </a:ext>
            </a:extLst>
          </p:cNvPr>
          <p:cNvSpPr txBox="1"/>
          <p:nvPr/>
        </p:nvSpPr>
        <p:spPr>
          <a:xfrm>
            <a:off x="381000" y="-76200"/>
            <a:ext cx="5876545" cy="461665"/>
          </a:xfrm>
          <a:prstGeom prst="rect">
            <a:avLst/>
          </a:prstGeom>
          <a:noFill/>
        </p:spPr>
        <p:txBody>
          <a:bodyPr wrap="none" rtlCol="0">
            <a:spAutoFit/>
          </a:bodyPr>
          <a:lstStyle/>
          <a:p>
            <a:r>
              <a:rPr lang="en-US" sz="2400" b="1" dirty="0">
                <a:solidFill>
                  <a:schemeClr val="bg1"/>
                </a:solidFill>
              </a:rPr>
              <a:t>PER – Top Players – 2020-2021 Season</a:t>
            </a:r>
          </a:p>
        </p:txBody>
      </p:sp>
      <p:sp>
        <p:nvSpPr>
          <p:cNvPr id="6" name="TextBox 5">
            <a:extLst>
              <a:ext uri="{FF2B5EF4-FFF2-40B4-BE49-F238E27FC236}">
                <a16:creationId xmlns:a16="http://schemas.microsoft.com/office/drawing/2014/main" id="{C2590A49-D697-493D-90ED-5C6D4A5F0756}"/>
              </a:ext>
            </a:extLst>
          </p:cNvPr>
          <p:cNvSpPr txBox="1"/>
          <p:nvPr/>
        </p:nvSpPr>
        <p:spPr>
          <a:xfrm>
            <a:off x="7848600" y="16132"/>
            <a:ext cx="1173270" cy="276999"/>
          </a:xfrm>
          <a:prstGeom prst="rect">
            <a:avLst/>
          </a:prstGeom>
          <a:noFill/>
        </p:spPr>
        <p:txBody>
          <a:bodyPr wrap="none" rtlCol="0">
            <a:spAutoFit/>
          </a:bodyPr>
          <a:lstStyle/>
          <a:p>
            <a:r>
              <a:rPr lang="en-US" sz="1200" dirty="0">
                <a:solidFill>
                  <a:srgbClr val="C00000"/>
                </a:solidFill>
              </a:rPr>
              <a:t>NBA Avg: 15.0</a:t>
            </a:r>
          </a:p>
        </p:txBody>
      </p:sp>
      <p:pic>
        <p:nvPicPr>
          <p:cNvPr id="5" name="Picture 4">
            <a:extLst>
              <a:ext uri="{FF2B5EF4-FFF2-40B4-BE49-F238E27FC236}">
                <a16:creationId xmlns:a16="http://schemas.microsoft.com/office/drawing/2014/main" id="{E0F9A0B1-BE9B-4E54-8F2C-31DD384AF5EF}"/>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52400" y="533399"/>
            <a:ext cx="8869470" cy="6036167"/>
          </a:xfrm>
          <a:prstGeom prst="rect">
            <a:avLst/>
          </a:prstGeom>
          <a:ln w="19050">
            <a:solidFill>
              <a:schemeClr val="tx1"/>
            </a:solidFill>
          </a:ln>
        </p:spPr>
      </p:pic>
    </p:spTree>
    <p:extLst>
      <p:ext uri="{BB962C8B-B14F-4D97-AF65-F5344CB8AC3E}">
        <p14:creationId xmlns:p14="http://schemas.microsoft.com/office/powerpoint/2010/main" val="31684537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04800" y="304800"/>
            <a:ext cx="7253817" cy="3505200"/>
          </a:xfrm>
          <a:prstGeom prst="rect">
            <a:avLst/>
          </a:prstGeom>
          <a:noFill/>
          <a:ln w="9525">
            <a:noFill/>
            <a:miter lim="800000"/>
            <a:headEnd/>
            <a:tailEnd/>
          </a:ln>
          <a:effectLst/>
        </p:spPr>
      </p:pic>
      <p:sp>
        <p:nvSpPr>
          <p:cNvPr id="5" name="TextBox 4"/>
          <p:cNvSpPr txBox="1"/>
          <p:nvPr/>
        </p:nvSpPr>
        <p:spPr>
          <a:xfrm>
            <a:off x="304800" y="3962400"/>
            <a:ext cx="8001000" cy="2031325"/>
          </a:xfrm>
          <a:prstGeom prst="rect">
            <a:avLst/>
          </a:prstGeom>
          <a:noFill/>
        </p:spPr>
        <p:txBody>
          <a:bodyPr wrap="square" rtlCol="0">
            <a:spAutoFit/>
          </a:bodyPr>
          <a:lstStyle/>
          <a:p>
            <a:r>
              <a:rPr lang="en-US" dirty="0"/>
              <a:t>2016-2017 NBA Most Improved Player     |      Bucks first All-Star since ’04</a:t>
            </a:r>
          </a:p>
          <a:p>
            <a:endParaRPr lang="en-US" dirty="0"/>
          </a:p>
          <a:p>
            <a:r>
              <a:rPr lang="en-US" dirty="0"/>
              <a:t>2017-2018: 31.3 points, 10.6 rebounds and 5.1 assists per game in first 8 games of season – first time in NBA history</a:t>
            </a:r>
          </a:p>
          <a:p>
            <a:endParaRPr lang="en-US" dirty="0"/>
          </a:p>
          <a:p>
            <a:r>
              <a:rPr lang="en-US" dirty="0"/>
              <a:t>2019-2020:  2</a:t>
            </a:r>
            <a:r>
              <a:rPr lang="en-US" baseline="30000" dirty="0"/>
              <a:t>nd</a:t>
            </a:r>
            <a:r>
              <a:rPr lang="en-US" dirty="0"/>
              <a:t> in DREB/game (13.6)</a:t>
            </a:r>
          </a:p>
          <a:p>
            <a:r>
              <a:rPr lang="en-US" dirty="0"/>
              <a:t>5</a:t>
            </a:r>
            <a:r>
              <a:rPr lang="en-US" baseline="30000" dirty="0"/>
              <a:t>th</a:t>
            </a:r>
            <a:r>
              <a:rPr lang="en-US" dirty="0"/>
              <a:t> in scoring: 29.5 pts/game   (1. James Harden – 34.3)</a:t>
            </a:r>
          </a:p>
        </p:txBody>
      </p:sp>
      <p:sp>
        <p:nvSpPr>
          <p:cNvPr id="6" name="Rectangle 5"/>
          <p:cNvSpPr/>
          <p:nvPr/>
        </p:nvSpPr>
        <p:spPr>
          <a:xfrm>
            <a:off x="5029200" y="6428601"/>
            <a:ext cx="3962400" cy="276999"/>
          </a:xfrm>
          <a:prstGeom prst="rect">
            <a:avLst/>
          </a:prstGeom>
        </p:spPr>
        <p:txBody>
          <a:bodyPr wrap="square">
            <a:spAutoFit/>
          </a:bodyPr>
          <a:lstStyle/>
          <a:p>
            <a:r>
              <a:rPr lang="en-US" sz="1200" dirty="0">
                <a:hlinkClick r:id="rId4"/>
              </a:rPr>
              <a:t>https://twitter.com/NBA/status/924010320288288768</a:t>
            </a:r>
            <a:endParaRPr lang="en-US" sz="1200" dirty="0"/>
          </a:p>
        </p:txBody>
      </p:sp>
      <p:sp>
        <p:nvSpPr>
          <p:cNvPr id="7" name="Rectangle 6"/>
          <p:cNvSpPr/>
          <p:nvPr/>
        </p:nvSpPr>
        <p:spPr>
          <a:xfrm>
            <a:off x="304800" y="6019800"/>
            <a:ext cx="4572000" cy="261610"/>
          </a:xfrm>
          <a:prstGeom prst="rect">
            <a:avLst/>
          </a:prstGeom>
        </p:spPr>
        <p:txBody>
          <a:bodyPr>
            <a:spAutoFit/>
          </a:bodyPr>
          <a:lstStyle/>
          <a:p>
            <a:r>
              <a:rPr lang="en-US" sz="1100" dirty="0">
                <a:hlinkClick r:id="rId5"/>
              </a:rPr>
              <a:t>https://stats.nba.com/players/traditional/?sort=PTS&amp;dir=-1</a:t>
            </a:r>
            <a:endParaRPr lang="en-US" sz="1100" dirty="0"/>
          </a:p>
        </p:txBody>
      </p:sp>
      <p:sp>
        <p:nvSpPr>
          <p:cNvPr id="8" name="Down Arrow 7"/>
          <p:cNvSpPr/>
          <p:nvPr/>
        </p:nvSpPr>
        <p:spPr>
          <a:xfrm>
            <a:off x="8839200" y="6355390"/>
            <a:ext cx="228600" cy="392642"/>
          </a:xfrm>
          <a:prstGeom prst="downArrow">
            <a:avLst/>
          </a:prstGeom>
          <a:solidFill>
            <a:srgbClr val="0000CC"/>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Down Arrow 8"/>
          <p:cNvSpPr/>
          <p:nvPr/>
        </p:nvSpPr>
        <p:spPr>
          <a:xfrm>
            <a:off x="50800" y="6121917"/>
            <a:ext cx="228600" cy="392642"/>
          </a:xfrm>
          <a:prstGeom prst="downArrow">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55323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083083-F2C2-4912-94BB-D616DA35AA1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90600" y="304800"/>
            <a:ext cx="4724400" cy="6464968"/>
          </a:xfrm>
          <a:prstGeom prst="rect">
            <a:avLst/>
          </a:prstGeom>
        </p:spPr>
      </p:pic>
    </p:spTree>
    <p:extLst>
      <p:ext uri="{BB962C8B-B14F-4D97-AF65-F5344CB8AC3E}">
        <p14:creationId xmlns:p14="http://schemas.microsoft.com/office/powerpoint/2010/main" val="30922377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229600" cy="990600"/>
          </a:xfrm>
        </p:spPr>
        <p:txBody>
          <a:bodyPr>
            <a:normAutofit/>
          </a:bodyPr>
          <a:lstStyle/>
          <a:p>
            <a:r>
              <a:rPr lang="en-US" sz="3200" dirty="0"/>
              <a:t>Player Impact Estimate (PIE)</a:t>
            </a:r>
          </a:p>
        </p:txBody>
      </p:sp>
      <p:pic>
        <p:nvPicPr>
          <p:cNvPr id="9218"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28600" y="820839"/>
            <a:ext cx="8534400" cy="1447800"/>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E23D2BB8-7B59-4C96-860B-AA8E8FA8D8CC}"/>
              </a:ext>
            </a:extLst>
          </p:cNvPr>
          <p:cNvSpPr/>
          <p:nvPr/>
        </p:nvSpPr>
        <p:spPr>
          <a:xfrm>
            <a:off x="6505403" y="2329320"/>
            <a:ext cx="2089033" cy="276999"/>
          </a:xfrm>
          <a:prstGeom prst="rect">
            <a:avLst/>
          </a:prstGeom>
        </p:spPr>
        <p:txBody>
          <a:bodyPr wrap="none">
            <a:spAutoFit/>
          </a:bodyPr>
          <a:lstStyle/>
          <a:p>
            <a:r>
              <a:rPr lang="en-US" sz="1200" i="1" dirty="0">
                <a:solidFill>
                  <a:srgbClr val="0000CC"/>
                </a:solidFill>
              </a:rPr>
              <a:t>https://on.nba.com/2RbcvLk</a:t>
            </a:r>
          </a:p>
        </p:txBody>
      </p:sp>
      <p:pic>
        <p:nvPicPr>
          <p:cNvPr id="8" name="Picture 7">
            <a:extLst>
              <a:ext uri="{FF2B5EF4-FFF2-40B4-BE49-F238E27FC236}">
                <a16:creationId xmlns:a16="http://schemas.microsoft.com/office/drawing/2014/main" id="{39D8FE07-6C6A-4CA8-BB59-65F51E810CD7}"/>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85393" y="2606318"/>
            <a:ext cx="8756117" cy="4023081"/>
          </a:xfrm>
          <a:prstGeom prst="rect">
            <a:avLst/>
          </a:prstGeom>
          <a:ln w="15875">
            <a:solidFill>
              <a:schemeClr val="tx1"/>
            </a:solid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3F00CA-6269-45F5-ADEC-477C17CEE58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124200" y="533400"/>
            <a:ext cx="5944171" cy="6001327"/>
          </a:xfrm>
          <a:prstGeom prst="rect">
            <a:avLst/>
          </a:prstGeom>
          <a:ln w="15875">
            <a:solidFill>
              <a:srgbClr val="0000CC"/>
            </a:solidFill>
          </a:ln>
        </p:spPr>
      </p:pic>
      <p:pic>
        <p:nvPicPr>
          <p:cNvPr id="5" name="Picture 4">
            <a:extLst>
              <a:ext uri="{FF2B5EF4-FFF2-40B4-BE49-F238E27FC236}">
                <a16:creationId xmlns:a16="http://schemas.microsoft.com/office/drawing/2014/main" id="{AFFF7982-314D-4316-A9EE-7FDC0CBF3D3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52400" y="1143000"/>
            <a:ext cx="2720109" cy="3547968"/>
          </a:xfrm>
          <a:prstGeom prst="rect">
            <a:avLst/>
          </a:prstGeom>
          <a:ln w="15875">
            <a:solidFill>
              <a:schemeClr val="tx1"/>
            </a:solidFill>
          </a:ln>
        </p:spPr>
      </p:pic>
    </p:spTree>
    <p:extLst>
      <p:ext uri="{BB962C8B-B14F-4D97-AF65-F5344CB8AC3E}">
        <p14:creationId xmlns:p14="http://schemas.microsoft.com/office/powerpoint/2010/main" val="2975083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3400" y="2024797"/>
            <a:ext cx="3454012" cy="1923619"/>
          </a:xfrm>
          <a:prstGeom prst="rect">
            <a:avLst/>
          </a:prstGeom>
        </p:spPr>
      </p:pic>
      <p:pic>
        <p:nvPicPr>
          <p:cNvPr id="5" name="Picture 4">
            <a:hlinkClick r:id="rId4"/>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946073" y="2057400"/>
            <a:ext cx="3740727" cy="2743200"/>
          </a:xfrm>
          <a:prstGeom prst="rect">
            <a:avLst/>
          </a:prstGeom>
        </p:spPr>
      </p:pic>
      <p:sp>
        <p:nvSpPr>
          <p:cNvPr id="6" name="Rectangle 5"/>
          <p:cNvSpPr/>
          <p:nvPr/>
        </p:nvSpPr>
        <p:spPr>
          <a:xfrm>
            <a:off x="2667000" y="6370935"/>
            <a:ext cx="6172200" cy="461665"/>
          </a:xfrm>
          <a:prstGeom prst="rect">
            <a:avLst/>
          </a:prstGeom>
        </p:spPr>
        <p:txBody>
          <a:bodyPr wrap="square">
            <a:spAutoFit/>
          </a:bodyPr>
          <a:lstStyle/>
          <a:p>
            <a:r>
              <a:rPr lang="en-US" sz="1200" dirty="0">
                <a:hlinkClick r:id="rId4"/>
              </a:rPr>
              <a:t>http://www.espn.com/nba/story/_/id/18167203/nba-kevin-durant-finding-groove-warriors</a:t>
            </a:r>
            <a:endParaRPr lang="en-US" sz="1200" dirty="0"/>
          </a:p>
          <a:p>
            <a:endParaRPr lang="en-US" sz="1200" dirty="0"/>
          </a:p>
        </p:txBody>
      </p:sp>
      <p:sp>
        <p:nvSpPr>
          <p:cNvPr id="7" name="Rectangle 6"/>
          <p:cNvSpPr/>
          <p:nvPr/>
        </p:nvSpPr>
        <p:spPr>
          <a:xfrm>
            <a:off x="228600" y="4209871"/>
            <a:ext cx="4572000" cy="1200329"/>
          </a:xfrm>
          <a:prstGeom prst="rect">
            <a:avLst/>
          </a:prstGeom>
        </p:spPr>
        <p:txBody>
          <a:bodyPr>
            <a:spAutoFit/>
          </a:bodyPr>
          <a:lstStyle/>
          <a:p>
            <a:r>
              <a:rPr lang="en-US" i="1" dirty="0">
                <a:solidFill>
                  <a:srgbClr val="0A1529"/>
                </a:solidFill>
                <a:latin typeface="ff-meta-serif-web-pro"/>
              </a:rPr>
              <a:t>Will there be enough minutes to go around?</a:t>
            </a:r>
            <a:r>
              <a:rPr lang="en-US" dirty="0">
                <a:solidFill>
                  <a:srgbClr val="0A1529"/>
                </a:solidFill>
                <a:latin typeface="ff-meta-serif-web-pro"/>
              </a:rPr>
              <a:t> Others smother matters of hierarchy in machismo. </a:t>
            </a:r>
            <a:r>
              <a:rPr lang="en-US" i="1" dirty="0">
                <a:solidFill>
                  <a:srgbClr val="0A1529"/>
                </a:solidFill>
                <a:latin typeface="ff-meta-serif-web-pro"/>
              </a:rPr>
              <a:t>Who’s going to be THE MAN?!</a:t>
            </a:r>
            <a:endParaRPr lang="en-US" dirty="0"/>
          </a:p>
        </p:txBody>
      </p:sp>
      <p:pic>
        <p:nvPicPr>
          <p:cNvPr id="8" name="Picture 7"/>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380999" y="492395"/>
            <a:ext cx="7046729" cy="998749"/>
          </a:xfrm>
          <a:prstGeom prst="rect">
            <a:avLst/>
          </a:prstGeom>
          <a:ln w="22225">
            <a:solidFill>
              <a:srgbClr val="002060"/>
            </a:solidFill>
          </a:ln>
        </p:spPr>
      </p:pic>
      <p:sp>
        <p:nvSpPr>
          <p:cNvPr id="9" name="TextBox 8"/>
          <p:cNvSpPr txBox="1"/>
          <p:nvPr/>
        </p:nvSpPr>
        <p:spPr>
          <a:xfrm>
            <a:off x="273898" y="0"/>
            <a:ext cx="1428596" cy="369332"/>
          </a:xfrm>
          <a:prstGeom prst="rect">
            <a:avLst/>
          </a:prstGeom>
          <a:noFill/>
        </p:spPr>
        <p:txBody>
          <a:bodyPr wrap="none" rtlCol="0">
            <a:spAutoFit/>
          </a:bodyPr>
          <a:lstStyle/>
          <a:p>
            <a:r>
              <a:rPr lang="en-US" dirty="0">
                <a:solidFill>
                  <a:schemeClr val="bg1"/>
                </a:solidFill>
              </a:rPr>
              <a:t>July 5, 2016</a:t>
            </a:r>
          </a:p>
        </p:txBody>
      </p:sp>
    </p:spTree>
    <p:extLst>
      <p:ext uri="{BB962C8B-B14F-4D97-AF65-F5344CB8AC3E}">
        <p14:creationId xmlns:p14="http://schemas.microsoft.com/office/powerpoint/2010/main" val="24361567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72413" y="5506518"/>
            <a:ext cx="8104762" cy="252038"/>
          </a:xfrm>
          <a:prstGeom prst="rect">
            <a:avLst/>
          </a:prstGeom>
        </p:spPr>
      </p:pic>
      <p:pic>
        <p:nvPicPr>
          <p:cNvPr id="11" name="Picture 10"/>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46652" y="1371600"/>
            <a:ext cx="8104762" cy="861638"/>
          </a:xfrm>
          <a:prstGeom prst="rect">
            <a:avLst/>
          </a:prstGeom>
        </p:spPr>
      </p:pic>
      <p:pic>
        <p:nvPicPr>
          <p:cNvPr id="12" name="Picture 1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13766" y="2971800"/>
            <a:ext cx="8216348" cy="685800"/>
          </a:xfrm>
          <a:prstGeom prst="rect">
            <a:avLst/>
          </a:prstGeom>
        </p:spPr>
      </p:pic>
      <p:pic>
        <p:nvPicPr>
          <p:cNvPr id="14" name="Picture 13"/>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58238" y="3657600"/>
            <a:ext cx="8104762" cy="228600"/>
          </a:xfrm>
          <a:prstGeom prst="rect">
            <a:avLst/>
          </a:prstGeom>
        </p:spPr>
      </p:pic>
      <p:pic>
        <p:nvPicPr>
          <p:cNvPr id="15" name="Picture 14"/>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582038" y="4953000"/>
            <a:ext cx="8104762" cy="590550"/>
          </a:xfrm>
          <a:prstGeom prst="rect">
            <a:avLst/>
          </a:prstGeom>
        </p:spPr>
      </p:pic>
      <p:sp>
        <p:nvSpPr>
          <p:cNvPr id="16" name="TextBox 15"/>
          <p:cNvSpPr txBox="1"/>
          <p:nvPr/>
        </p:nvSpPr>
        <p:spPr>
          <a:xfrm>
            <a:off x="533400" y="457200"/>
            <a:ext cx="3781805" cy="461665"/>
          </a:xfrm>
          <a:prstGeom prst="rect">
            <a:avLst/>
          </a:prstGeom>
          <a:noFill/>
        </p:spPr>
        <p:txBody>
          <a:bodyPr wrap="none" rtlCol="0">
            <a:spAutoFit/>
          </a:bodyPr>
          <a:lstStyle/>
          <a:p>
            <a:r>
              <a:rPr lang="en-US" sz="2400" dirty="0">
                <a:solidFill>
                  <a:srgbClr val="0000CC"/>
                </a:solidFill>
              </a:rPr>
              <a:t>2015-2016 vs. 2016-2017</a:t>
            </a:r>
          </a:p>
        </p:txBody>
      </p:sp>
      <p:sp>
        <p:nvSpPr>
          <p:cNvPr id="2" name="TextBox 1"/>
          <p:cNvSpPr txBox="1"/>
          <p:nvPr/>
        </p:nvSpPr>
        <p:spPr>
          <a:xfrm>
            <a:off x="5867400" y="1371600"/>
            <a:ext cx="1604414" cy="338554"/>
          </a:xfrm>
          <a:prstGeom prst="rect">
            <a:avLst/>
          </a:prstGeom>
          <a:noFill/>
        </p:spPr>
        <p:txBody>
          <a:bodyPr wrap="none" rtlCol="0">
            <a:spAutoFit/>
          </a:bodyPr>
          <a:lstStyle/>
          <a:p>
            <a:r>
              <a:rPr lang="en-US" sz="1600" dirty="0">
                <a:solidFill>
                  <a:srgbClr val="FFFF00"/>
                </a:solidFill>
              </a:rPr>
              <a:t>POINT GUARD</a:t>
            </a:r>
          </a:p>
        </p:txBody>
      </p:sp>
      <p:sp>
        <p:nvSpPr>
          <p:cNvPr id="17" name="TextBox 16"/>
          <p:cNvSpPr txBox="1"/>
          <p:nvPr/>
        </p:nvSpPr>
        <p:spPr>
          <a:xfrm>
            <a:off x="5867400" y="3048000"/>
            <a:ext cx="1953035" cy="338554"/>
          </a:xfrm>
          <a:prstGeom prst="rect">
            <a:avLst/>
          </a:prstGeom>
          <a:noFill/>
        </p:spPr>
        <p:txBody>
          <a:bodyPr wrap="none" rtlCol="0">
            <a:spAutoFit/>
          </a:bodyPr>
          <a:lstStyle/>
          <a:p>
            <a:r>
              <a:rPr lang="en-US" sz="1600" dirty="0">
                <a:solidFill>
                  <a:srgbClr val="FFFF00"/>
                </a:solidFill>
              </a:rPr>
              <a:t>SMALL FORWARD</a:t>
            </a:r>
          </a:p>
        </p:txBody>
      </p:sp>
      <p:sp>
        <p:nvSpPr>
          <p:cNvPr id="19" name="TextBox 18"/>
          <p:cNvSpPr txBox="1"/>
          <p:nvPr/>
        </p:nvSpPr>
        <p:spPr>
          <a:xfrm>
            <a:off x="5867400" y="4953000"/>
            <a:ext cx="1604414" cy="338554"/>
          </a:xfrm>
          <a:prstGeom prst="rect">
            <a:avLst/>
          </a:prstGeom>
          <a:noFill/>
        </p:spPr>
        <p:txBody>
          <a:bodyPr wrap="none" rtlCol="0">
            <a:spAutoFit/>
          </a:bodyPr>
          <a:lstStyle/>
          <a:p>
            <a:r>
              <a:rPr lang="en-US" sz="1600" dirty="0">
                <a:solidFill>
                  <a:srgbClr val="FFFF00"/>
                </a:solidFill>
              </a:rPr>
              <a:t>POINT GUARD</a:t>
            </a:r>
          </a:p>
        </p:txBody>
      </p:sp>
      <p:pic>
        <p:nvPicPr>
          <p:cNvPr id="20" name="Picture 2"/>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81000" y="5791200"/>
            <a:ext cx="8331200" cy="304800"/>
          </a:xfrm>
          <a:prstGeom prst="rect">
            <a:avLst/>
          </a:prstGeom>
          <a:noFill/>
          <a:ln w="9525">
            <a:noFill/>
            <a:miter lim="800000"/>
            <a:headEnd/>
            <a:tailEnd/>
          </a:ln>
          <a:effectLst/>
        </p:spPr>
      </p:pic>
      <p:pic>
        <p:nvPicPr>
          <p:cNvPr id="21" name="Picture 2"/>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57200" y="2285999"/>
            <a:ext cx="8153400" cy="313593"/>
          </a:xfrm>
          <a:prstGeom prst="rect">
            <a:avLst/>
          </a:prstGeom>
          <a:noFill/>
          <a:ln w="9525">
            <a:noFill/>
            <a:miter lim="800000"/>
            <a:headEnd/>
            <a:tailEnd/>
          </a:ln>
          <a:effectLst/>
        </p:spPr>
      </p:pic>
      <p:pic>
        <p:nvPicPr>
          <p:cNvPr id="22" name="Picture 2"/>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09600" y="3956537"/>
            <a:ext cx="8153400" cy="313593"/>
          </a:xfrm>
          <a:prstGeom prst="rect">
            <a:avLst/>
          </a:prstGeom>
          <a:noFill/>
          <a:ln w="9525">
            <a:noFill/>
            <a:miter lim="800000"/>
            <a:headEnd/>
            <a:tailEnd/>
          </a:ln>
          <a:effectLst/>
        </p:spPr>
      </p:pic>
    </p:spTree>
    <p:extLst>
      <p:ext uri="{BB962C8B-B14F-4D97-AF65-F5344CB8AC3E}">
        <p14:creationId xmlns:p14="http://schemas.microsoft.com/office/powerpoint/2010/main" val="32164864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229600" cy="990600"/>
          </a:xfrm>
        </p:spPr>
        <p:txBody>
          <a:bodyPr>
            <a:normAutofit/>
          </a:bodyPr>
          <a:lstStyle/>
          <a:p>
            <a:r>
              <a:rPr lang="en-US" dirty="0"/>
              <a:t>NBA.com Impact Stats</a:t>
            </a:r>
          </a:p>
        </p:txBody>
      </p:sp>
      <p:sp>
        <p:nvSpPr>
          <p:cNvPr id="8" name="Rectangle 7"/>
          <p:cNvSpPr/>
          <p:nvPr/>
        </p:nvSpPr>
        <p:spPr>
          <a:xfrm>
            <a:off x="5334000" y="1022401"/>
            <a:ext cx="3005951" cy="369332"/>
          </a:xfrm>
          <a:prstGeom prst="rect">
            <a:avLst/>
          </a:prstGeom>
        </p:spPr>
        <p:txBody>
          <a:bodyPr wrap="none">
            <a:spAutoFit/>
          </a:bodyPr>
          <a:lstStyle/>
          <a:p>
            <a:r>
              <a:rPr lang="en-US" dirty="0">
                <a:hlinkClick r:id="rId3"/>
              </a:rPr>
              <a:t>http://stats.nba.com/impact/</a:t>
            </a:r>
            <a:endParaRPr lang="en-US" dirty="0"/>
          </a:p>
        </p:txBody>
      </p:sp>
      <p:pic>
        <p:nvPicPr>
          <p:cNvPr id="3" name="Picture 2">
            <a:extLst>
              <a:ext uri="{FF2B5EF4-FFF2-40B4-BE49-F238E27FC236}">
                <a16:creationId xmlns:a16="http://schemas.microsoft.com/office/drawing/2014/main" id="{7F1D7883-3169-492D-A942-FCE3B71A7E2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8600" y="1524000"/>
            <a:ext cx="8686800" cy="4629569"/>
          </a:xfrm>
          <a:prstGeom prst="rect">
            <a:avLst/>
          </a:prstGeom>
        </p:spPr>
      </p:pic>
    </p:spTree>
    <p:extLst>
      <p:ext uri="{BB962C8B-B14F-4D97-AF65-F5344CB8AC3E}">
        <p14:creationId xmlns:p14="http://schemas.microsoft.com/office/powerpoint/2010/main" val="24968305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BDBBC-E5DE-4AB9-9CB3-8906666E2484}"/>
              </a:ext>
            </a:extLst>
          </p:cNvPr>
          <p:cNvSpPr>
            <a:spLocks noGrp="1"/>
          </p:cNvSpPr>
          <p:nvPr>
            <p:ph type="title"/>
          </p:nvPr>
        </p:nvSpPr>
        <p:spPr>
          <a:xfrm>
            <a:off x="152400" y="-318183"/>
            <a:ext cx="8229600" cy="990600"/>
          </a:xfrm>
        </p:spPr>
        <p:txBody>
          <a:bodyPr>
            <a:normAutofit/>
          </a:bodyPr>
          <a:lstStyle/>
          <a:p>
            <a:r>
              <a:rPr lang="en-US" sz="2400" dirty="0">
                <a:solidFill>
                  <a:schemeClr val="bg1"/>
                </a:solidFill>
              </a:rPr>
              <a:t>Breakout Activity – Match-ups</a:t>
            </a:r>
          </a:p>
        </p:txBody>
      </p:sp>
      <p:pic>
        <p:nvPicPr>
          <p:cNvPr id="4" name="Picture 3">
            <a:extLst>
              <a:ext uri="{FF2B5EF4-FFF2-40B4-BE49-F238E27FC236}">
                <a16:creationId xmlns:a16="http://schemas.microsoft.com/office/drawing/2014/main" id="{DF2E5453-756B-43A9-9751-E59D7E9FFE1D}"/>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57200" y="826532"/>
            <a:ext cx="6781800" cy="1143000"/>
          </a:xfrm>
          <a:prstGeom prst="rect">
            <a:avLst/>
          </a:prstGeom>
        </p:spPr>
      </p:pic>
      <p:sp>
        <p:nvSpPr>
          <p:cNvPr id="8" name="TextBox 7">
            <a:extLst>
              <a:ext uri="{FF2B5EF4-FFF2-40B4-BE49-F238E27FC236}">
                <a16:creationId xmlns:a16="http://schemas.microsoft.com/office/drawing/2014/main" id="{A02AC8E6-F454-4998-B285-1EC9DA80C1F3}"/>
              </a:ext>
            </a:extLst>
          </p:cNvPr>
          <p:cNvSpPr txBox="1"/>
          <p:nvPr/>
        </p:nvSpPr>
        <p:spPr>
          <a:xfrm>
            <a:off x="152400" y="457200"/>
            <a:ext cx="6712094" cy="369332"/>
          </a:xfrm>
          <a:prstGeom prst="rect">
            <a:avLst/>
          </a:prstGeom>
          <a:noFill/>
        </p:spPr>
        <p:txBody>
          <a:bodyPr wrap="none" rtlCol="0">
            <a:spAutoFit/>
          </a:bodyPr>
          <a:lstStyle/>
          <a:p>
            <a:r>
              <a:rPr lang="en-US" dirty="0"/>
              <a:t>Lebron James vs. Stephen Curry/Draymond Green {2021-2022}</a:t>
            </a:r>
          </a:p>
        </p:txBody>
      </p:sp>
      <p:sp>
        <p:nvSpPr>
          <p:cNvPr id="9" name="Rectangle 8">
            <a:extLst>
              <a:ext uri="{FF2B5EF4-FFF2-40B4-BE49-F238E27FC236}">
                <a16:creationId xmlns:a16="http://schemas.microsoft.com/office/drawing/2014/main" id="{60CD964F-D5D4-47A9-86CC-6B6C319000F2}"/>
              </a:ext>
            </a:extLst>
          </p:cNvPr>
          <p:cNvSpPr/>
          <p:nvPr/>
        </p:nvSpPr>
        <p:spPr>
          <a:xfrm>
            <a:off x="6109769" y="27264"/>
            <a:ext cx="3005951" cy="369332"/>
          </a:xfrm>
          <a:prstGeom prst="rect">
            <a:avLst/>
          </a:prstGeom>
        </p:spPr>
        <p:txBody>
          <a:bodyPr wrap="none">
            <a:spAutoFit/>
          </a:bodyPr>
          <a:lstStyle/>
          <a:p>
            <a:r>
              <a:rPr lang="en-US" dirty="0">
                <a:hlinkClick r:id="rId4"/>
              </a:rPr>
              <a:t>http://stats.nba.com/impact/</a:t>
            </a:r>
            <a:endParaRPr lang="en-US" dirty="0"/>
          </a:p>
        </p:txBody>
      </p:sp>
      <p:sp>
        <p:nvSpPr>
          <p:cNvPr id="10" name="TextBox 9">
            <a:extLst>
              <a:ext uri="{FF2B5EF4-FFF2-40B4-BE49-F238E27FC236}">
                <a16:creationId xmlns:a16="http://schemas.microsoft.com/office/drawing/2014/main" id="{E0DBD69E-8631-4B38-826B-9AC318BD44BF}"/>
              </a:ext>
            </a:extLst>
          </p:cNvPr>
          <p:cNvSpPr txBox="1"/>
          <p:nvPr/>
        </p:nvSpPr>
        <p:spPr>
          <a:xfrm>
            <a:off x="152400" y="2667000"/>
            <a:ext cx="6160661" cy="369332"/>
          </a:xfrm>
          <a:prstGeom prst="rect">
            <a:avLst/>
          </a:prstGeom>
          <a:noFill/>
        </p:spPr>
        <p:txBody>
          <a:bodyPr wrap="none" rtlCol="0">
            <a:spAutoFit/>
          </a:bodyPr>
          <a:lstStyle/>
          <a:p>
            <a:r>
              <a:rPr lang="en-US" dirty="0"/>
              <a:t>Derrick Rose vs. Kevin Durant/James Harden {2020-2021}</a:t>
            </a:r>
          </a:p>
        </p:txBody>
      </p:sp>
      <p:pic>
        <p:nvPicPr>
          <p:cNvPr id="12" name="Picture 11">
            <a:extLst>
              <a:ext uri="{FF2B5EF4-FFF2-40B4-BE49-F238E27FC236}">
                <a16:creationId xmlns:a16="http://schemas.microsoft.com/office/drawing/2014/main" id="{414D598C-EDEA-4E1C-B806-90D84BC35EC3}"/>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442274" y="3036332"/>
            <a:ext cx="6781800" cy="1066800"/>
          </a:xfrm>
          <a:prstGeom prst="rect">
            <a:avLst/>
          </a:prstGeom>
        </p:spPr>
      </p:pic>
      <p:pic>
        <p:nvPicPr>
          <p:cNvPr id="14" name="Picture 13">
            <a:extLst>
              <a:ext uri="{FF2B5EF4-FFF2-40B4-BE49-F238E27FC236}">
                <a16:creationId xmlns:a16="http://schemas.microsoft.com/office/drawing/2014/main" id="{6CD60EB0-935E-4FA3-8590-BE15B1ED4273}"/>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442274" y="5105400"/>
            <a:ext cx="6781800" cy="1066800"/>
          </a:xfrm>
          <a:prstGeom prst="rect">
            <a:avLst/>
          </a:prstGeom>
        </p:spPr>
      </p:pic>
      <p:sp>
        <p:nvSpPr>
          <p:cNvPr id="15" name="TextBox 14">
            <a:extLst>
              <a:ext uri="{FF2B5EF4-FFF2-40B4-BE49-F238E27FC236}">
                <a16:creationId xmlns:a16="http://schemas.microsoft.com/office/drawing/2014/main" id="{D60F473B-EC87-4C33-90AC-EA97FA925E22}"/>
              </a:ext>
            </a:extLst>
          </p:cNvPr>
          <p:cNvSpPr txBox="1"/>
          <p:nvPr/>
        </p:nvSpPr>
        <p:spPr>
          <a:xfrm>
            <a:off x="152400" y="4736068"/>
            <a:ext cx="4429418" cy="369332"/>
          </a:xfrm>
          <a:prstGeom prst="rect">
            <a:avLst/>
          </a:prstGeom>
          <a:noFill/>
        </p:spPr>
        <p:txBody>
          <a:bodyPr wrap="none" rtlCol="0">
            <a:spAutoFit/>
          </a:bodyPr>
          <a:lstStyle/>
          <a:p>
            <a:r>
              <a:rPr lang="en-US" dirty="0"/>
              <a:t>Luka Doncic vs. Nikola Jokic {2020-2021}</a:t>
            </a:r>
          </a:p>
        </p:txBody>
      </p:sp>
      <p:sp>
        <p:nvSpPr>
          <p:cNvPr id="16" name="TextBox 15">
            <a:extLst>
              <a:ext uri="{FF2B5EF4-FFF2-40B4-BE49-F238E27FC236}">
                <a16:creationId xmlns:a16="http://schemas.microsoft.com/office/drawing/2014/main" id="{AC8D33E4-6B84-43CB-B721-FE101B2510A2}"/>
              </a:ext>
            </a:extLst>
          </p:cNvPr>
          <p:cNvSpPr txBox="1"/>
          <p:nvPr/>
        </p:nvSpPr>
        <p:spPr>
          <a:xfrm>
            <a:off x="7433160" y="742043"/>
            <a:ext cx="1558440" cy="1615827"/>
          </a:xfrm>
          <a:prstGeom prst="rect">
            <a:avLst/>
          </a:prstGeom>
          <a:noFill/>
        </p:spPr>
        <p:txBody>
          <a:bodyPr wrap="none" rtlCol="0">
            <a:spAutoFit/>
          </a:bodyPr>
          <a:lstStyle/>
          <a:p>
            <a:pPr algn="l">
              <a:buFont typeface="+mj-lt"/>
              <a:buAutoNum type="arabicPeriod"/>
            </a:pPr>
            <a:r>
              <a:rPr lang="en-US" sz="1100" b="0" i="0" dirty="0">
                <a:solidFill>
                  <a:srgbClr val="000000"/>
                </a:solidFill>
                <a:effectLst/>
                <a:latin typeface="tahoma" panose="020B0604030504040204" pitchFamily="34" charset="0"/>
              </a:rPr>
              <a:t>Andrew Levy</a:t>
            </a:r>
          </a:p>
          <a:p>
            <a:pPr algn="l">
              <a:buFont typeface="+mj-lt"/>
              <a:buAutoNum type="arabicPeriod"/>
            </a:pPr>
            <a:r>
              <a:rPr lang="en-US" sz="1100" b="0" i="0" dirty="0">
                <a:solidFill>
                  <a:srgbClr val="000000"/>
                </a:solidFill>
                <a:effectLst/>
                <a:latin typeface="tahoma" panose="020B0604030504040204" pitchFamily="34" charset="0"/>
              </a:rPr>
              <a:t>Cole Beeker</a:t>
            </a:r>
          </a:p>
          <a:p>
            <a:pPr algn="l">
              <a:buFont typeface="+mj-lt"/>
              <a:buAutoNum type="arabicPeriod"/>
            </a:pPr>
            <a:r>
              <a:rPr lang="en-US" sz="1100" b="0" i="0" dirty="0">
                <a:solidFill>
                  <a:srgbClr val="000000"/>
                </a:solidFill>
                <a:effectLst/>
                <a:latin typeface="tahoma" panose="020B0604030504040204" pitchFamily="34" charset="0"/>
              </a:rPr>
              <a:t>David Goforth</a:t>
            </a:r>
          </a:p>
          <a:p>
            <a:pPr algn="l">
              <a:buFont typeface="+mj-lt"/>
              <a:buAutoNum type="arabicPeriod"/>
            </a:pPr>
            <a:r>
              <a:rPr lang="en-US" sz="1100" b="0" i="0" dirty="0" err="1">
                <a:solidFill>
                  <a:srgbClr val="000000"/>
                </a:solidFill>
                <a:effectLst/>
                <a:latin typeface="tahoma" panose="020B0604030504040204" pitchFamily="34" charset="0"/>
              </a:rPr>
              <a:t>Suyash</a:t>
            </a:r>
            <a:r>
              <a:rPr lang="en-US" sz="1100" b="0" i="0" dirty="0">
                <a:solidFill>
                  <a:srgbClr val="000000"/>
                </a:solidFill>
                <a:effectLst/>
                <a:latin typeface="tahoma" panose="020B0604030504040204" pitchFamily="34" charset="0"/>
              </a:rPr>
              <a:t> Shrivastava</a:t>
            </a:r>
          </a:p>
          <a:p>
            <a:pPr algn="l">
              <a:buFont typeface="+mj-lt"/>
              <a:buAutoNum type="arabicPeriod"/>
            </a:pPr>
            <a:r>
              <a:rPr lang="en-US" sz="1100" b="0" i="0" dirty="0">
                <a:solidFill>
                  <a:srgbClr val="000000"/>
                </a:solidFill>
                <a:effectLst/>
                <a:latin typeface="tahoma" panose="020B0604030504040204" pitchFamily="34" charset="0"/>
              </a:rPr>
              <a:t>Elias Moreno Suarez</a:t>
            </a:r>
          </a:p>
          <a:p>
            <a:pPr algn="l">
              <a:buFont typeface="+mj-lt"/>
              <a:buAutoNum type="arabicPeriod"/>
            </a:pPr>
            <a:r>
              <a:rPr lang="en-US" sz="1100" b="0" i="0" dirty="0">
                <a:solidFill>
                  <a:srgbClr val="000000"/>
                </a:solidFill>
                <a:effectLst/>
                <a:latin typeface="tahoma" panose="020B0604030504040204" pitchFamily="34" charset="0"/>
              </a:rPr>
              <a:t>Victor Gregory</a:t>
            </a:r>
          </a:p>
          <a:p>
            <a:pPr algn="l">
              <a:buFont typeface="+mj-lt"/>
              <a:buAutoNum type="arabicPeriod"/>
            </a:pPr>
            <a:r>
              <a:rPr lang="en-US" sz="1100" b="0" i="0" dirty="0">
                <a:solidFill>
                  <a:srgbClr val="000000"/>
                </a:solidFill>
                <a:effectLst/>
                <a:latin typeface="tahoma" panose="020B0604030504040204" pitchFamily="34" charset="0"/>
              </a:rPr>
              <a:t>Josephine Yang</a:t>
            </a:r>
          </a:p>
          <a:p>
            <a:pPr algn="l">
              <a:buFont typeface="+mj-lt"/>
              <a:buAutoNum type="arabicPeriod"/>
            </a:pPr>
            <a:r>
              <a:rPr lang="en-US" sz="1100" b="0" i="0" dirty="0">
                <a:solidFill>
                  <a:srgbClr val="000000"/>
                </a:solidFill>
                <a:effectLst/>
                <a:latin typeface="tahoma" panose="020B0604030504040204" pitchFamily="34" charset="0"/>
              </a:rPr>
              <a:t>Harshit Aggarwal</a:t>
            </a:r>
          </a:p>
          <a:p>
            <a:pPr algn="l">
              <a:buFont typeface="+mj-lt"/>
              <a:buAutoNum type="arabicPeriod"/>
            </a:pPr>
            <a:r>
              <a:rPr lang="en-US" sz="1100" b="0" i="0" dirty="0">
                <a:solidFill>
                  <a:srgbClr val="000000"/>
                </a:solidFill>
                <a:effectLst/>
                <a:latin typeface="tahoma" panose="020B0604030504040204" pitchFamily="34" charset="0"/>
              </a:rPr>
              <a:t>Yasir Mohammad</a:t>
            </a:r>
            <a:endParaRPr lang="en-US" sz="1100" dirty="0"/>
          </a:p>
        </p:txBody>
      </p:sp>
      <p:sp>
        <p:nvSpPr>
          <p:cNvPr id="17" name="TextBox 16">
            <a:extLst>
              <a:ext uri="{FF2B5EF4-FFF2-40B4-BE49-F238E27FC236}">
                <a16:creationId xmlns:a16="http://schemas.microsoft.com/office/drawing/2014/main" id="{5A0B46FF-1AB7-4B51-BF9C-52B423EBF188}"/>
              </a:ext>
            </a:extLst>
          </p:cNvPr>
          <p:cNvSpPr txBox="1"/>
          <p:nvPr/>
        </p:nvSpPr>
        <p:spPr>
          <a:xfrm>
            <a:off x="7326150" y="2846457"/>
            <a:ext cx="1843774" cy="1446550"/>
          </a:xfrm>
          <a:prstGeom prst="rect">
            <a:avLst/>
          </a:prstGeom>
          <a:noFill/>
        </p:spPr>
        <p:txBody>
          <a:bodyPr wrap="none" rtlCol="0">
            <a:spAutoFit/>
          </a:bodyPr>
          <a:lstStyle/>
          <a:p>
            <a:pPr algn="l">
              <a:buFont typeface="+mj-lt"/>
              <a:buAutoNum type="arabicPeriod"/>
            </a:pPr>
            <a:r>
              <a:rPr lang="en-US" sz="1100" b="0" i="0" dirty="0">
                <a:solidFill>
                  <a:srgbClr val="000000"/>
                </a:solidFill>
                <a:effectLst/>
                <a:latin typeface="tahoma" panose="020B0604030504040204" pitchFamily="34" charset="0"/>
              </a:rPr>
              <a:t>Victoria Abel</a:t>
            </a:r>
          </a:p>
          <a:p>
            <a:pPr algn="l">
              <a:buFont typeface="+mj-lt"/>
              <a:buAutoNum type="arabicPeriod"/>
            </a:pPr>
            <a:r>
              <a:rPr lang="en-US" sz="1100" b="0" i="0" dirty="0">
                <a:solidFill>
                  <a:srgbClr val="000000"/>
                </a:solidFill>
                <a:effectLst/>
                <a:latin typeface="tahoma" panose="020B0604030504040204" pitchFamily="34" charset="0"/>
              </a:rPr>
              <a:t>Ross </a:t>
            </a:r>
            <a:r>
              <a:rPr lang="en-US" sz="1100" b="0" i="0" dirty="0" err="1">
                <a:solidFill>
                  <a:srgbClr val="000000"/>
                </a:solidFill>
                <a:effectLst/>
                <a:latin typeface="tahoma" panose="020B0604030504040204" pitchFamily="34" charset="0"/>
              </a:rPr>
              <a:t>Mouritzen</a:t>
            </a:r>
            <a:endParaRPr lang="en-US" sz="1100" b="0" i="0" dirty="0">
              <a:solidFill>
                <a:srgbClr val="000000"/>
              </a:solidFill>
              <a:effectLst/>
              <a:latin typeface="tahoma" panose="020B0604030504040204" pitchFamily="34" charset="0"/>
            </a:endParaRPr>
          </a:p>
          <a:p>
            <a:pPr algn="l">
              <a:buFont typeface="+mj-lt"/>
              <a:buAutoNum type="arabicPeriod"/>
            </a:pPr>
            <a:r>
              <a:rPr lang="en-US" sz="1100" b="0" i="0" dirty="0">
                <a:solidFill>
                  <a:srgbClr val="000000"/>
                </a:solidFill>
                <a:effectLst/>
                <a:latin typeface="tahoma" panose="020B0604030504040204" pitchFamily="34" charset="0"/>
              </a:rPr>
              <a:t>Quentin Alleyne</a:t>
            </a:r>
          </a:p>
          <a:p>
            <a:pPr algn="l">
              <a:buFont typeface="+mj-lt"/>
              <a:buAutoNum type="arabicPeriod"/>
            </a:pPr>
            <a:r>
              <a:rPr lang="en-US" sz="1100" b="0" i="0" dirty="0">
                <a:solidFill>
                  <a:srgbClr val="000000"/>
                </a:solidFill>
                <a:effectLst/>
                <a:latin typeface="tahoma" panose="020B0604030504040204" pitchFamily="34" charset="0"/>
              </a:rPr>
              <a:t>Daniel Dodson-</a:t>
            </a:r>
            <a:r>
              <a:rPr lang="en-US" sz="1100" b="0" i="0" dirty="0" err="1">
                <a:solidFill>
                  <a:srgbClr val="000000"/>
                </a:solidFill>
                <a:effectLst/>
                <a:latin typeface="tahoma" panose="020B0604030504040204" pitchFamily="34" charset="0"/>
              </a:rPr>
              <a:t>Castillon</a:t>
            </a:r>
            <a:endParaRPr lang="en-US" sz="1100" b="0" i="0" dirty="0">
              <a:solidFill>
                <a:srgbClr val="000000"/>
              </a:solidFill>
              <a:effectLst/>
              <a:latin typeface="tahoma" panose="020B0604030504040204" pitchFamily="34" charset="0"/>
            </a:endParaRPr>
          </a:p>
          <a:p>
            <a:pPr algn="l">
              <a:buFont typeface="+mj-lt"/>
              <a:buAutoNum type="arabicPeriod"/>
            </a:pPr>
            <a:r>
              <a:rPr lang="en-US" sz="1100" b="0" i="0" dirty="0" err="1">
                <a:solidFill>
                  <a:srgbClr val="000000"/>
                </a:solidFill>
                <a:effectLst/>
                <a:latin typeface="tahoma" panose="020B0604030504040204" pitchFamily="34" charset="0"/>
              </a:rPr>
              <a:t>Zaurez</a:t>
            </a:r>
            <a:r>
              <a:rPr lang="en-US" sz="1100" b="0" i="0" dirty="0">
                <a:solidFill>
                  <a:srgbClr val="000000"/>
                </a:solidFill>
                <a:effectLst/>
                <a:latin typeface="tahoma" panose="020B0604030504040204" pitchFamily="34" charset="0"/>
              </a:rPr>
              <a:t> Hamid</a:t>
            </a:r>
          </a:p>
          <a:p>
            <a:pPr algn="l">
              <a:buFont typeface="+mj-lt"/>
              <a:buAutoNum type="arabicPeriod"/>
            </a:pPr>
            <a:r>
              <a:rPr lang="en-US" sz="1100" b="0" i="0" dirty="0" err="1">
                <a:solidFill>
                  <a:srgbClr val="000000"/>
                </a:solidFill>
                <a:effectLst/>
                <a:latin typeface="tahoma" panose="020B0604030504040204" pitchFamily="34" charset="0"/>
              </a:rPr>
              <a:t>Akarsh</a:t>
            </a:r>
            <a:r>
              <a:rPr lang="en-US" sz="1100" b="0" i="0" dirty="0">
                <a:solidFill>
                  <a:srgbClr val="000000"/>
                </a:solidFill>
                <a:effectLst/>
                <a:latin typeface="tahoma" panose="020B0604030504040204" pitchFamily="34" charset="0"/>
              </a:rPr>
              <a:t> </a:t>
            </a:r>
            <a:r>
              <a:rPr lang="en-US" sz="1100" b="0" i="0" dirty="0" err="1">
                <a:solidFill>
                  <a:srgbClr val="000000"/>
                </a:solidFill>
                <a:effectLst/>
                <a:latin typeface="tahoma" panose="020B0604030504040204" pitchFamily="34" charset="0"/>
              </a:rPr>
              <a:t>Bychapura</a:t>
            </a:r>
            <a:r>
              <a:rPr lang="en-US" sz="1100" b="0" i="0" dirty="0">
                <a:solidFill>
                  <a:srgbClr val="000000"/>
                </a:solidFill>
                <a:effectLst/>
                <a:latin typeface="tahoma" panose="020B0604030504040204" pitchFamily="34" charset="0"/>
              </a:rPr>
              <a:t> Ashok</a:t>
            </a:r>
          </a:p>
          <a:p>
            <a:pPr algn="l">
              <a:buFont typeface="+mj-lt"/>
              <a:buAutoNum type="arabicPeriod"/>
            </a:pPr>
            <a:r>
              <a:rPr lang="en-US" sz="1100" b="0" i="0" dirty="0" err="1">
                <a:solidFill>
                  <a:srgbClr val="000000"/>
                </a:solidFill>
                <a:effectLst/>
                <a:latin typeface="tahoma" panose="020B0604030504040204" pitchFamily="34" charset="0"/>
              </a:rPr>
              <a:t>Lujain</a:t>
            </a:r>
            <a:r>
              <a:rPr lang="en-US" sz="1100" b="0" i="0" dirty="0">
                <a:solidFill>
                  <a:srgbClr val="000000"/>
                </a:solidFill>
                <a:effectLst/>
                <a:latin typeface="tahoma" panose="020B0604030504040204" pitchFamily="34" charset="0"/>
              </a:rPr>
              <a:t> </a:t>
            </a:r>
            <a:r>
              <a:rPr lang="en-US" sz="1100" b="0" i="0" dirty="0" err="1">
                <a:solidFill>
                  <a:srgbClr val="000000"/>
                </a:solidFill>
                <a:effectLst/>
                <a:latin typeface="tahoma" panose="020B0604030504040204" pitchFamily="34" charset="0"/>
              </a:rPr>
              <a:t>Kashgari</a:t>
            </a:r>
            <a:endParaRPr lang="en-US" sz="1100" b="0" i="0" dirty="0">
              <a:solidFill>
                <a:srgbClr val="000000"/>
              </a:solidFill>
              <a:effectLst/>
              <a:latin typeface="tahoma" panose="020B0604030504040204" pitchFamily="34" charset="0"/>
            </a:endParaRPr>
          </a:p>
          <a:p>
            <a:pPr algn="l">
              <a:buFont typeface="+mj-lt"/>
              <a:buAutoNum type="arabicPeriod"/>
            </a:pPr>
            <a:r>
              <a:rPr lang="en-US" sz="1100" dirty="0">
                <a:solidFill>
                  <a:srgbClr val="000000"/>
                </a:solidFill>
                <a:latin typeface="tahoma" panose="020B0604030504040204" pitchFamily="34" charset="0"/>
              </a:rPr>
              <a:t>Ben Greer</a:t>
            </a:r>
            <a:endParaRPr lang="en-US" sz="1100" b="0" i="0" dirty="0">
              <a:solidFill>
                <a:srgbClr val="000000"/>
              </a:solidFill>
              <a:effectLst/>
              <a:latin typeface="tahoma" panose="020B0604030504040204" pitchFamily="34" charset="0"/>
            </a:endParaRPr>
          </a:p>
        </p:txBody>
      </p:sp>
      <p:sp>
        <p:nvSpPr>
          <p:cNvPr id="18" name="TextBox 17">
            <a:extLst>
              <a:ext uri="{FF2B5EF4-FFF2-40B4-BE49-F238E27FC236}">
                <a16:creationId xmlns:a16="http://schemas.microsoft.com/office/drawing/2014/main" id="{9A894B52-5DEF-40F5-BAE5-C8E865AA452B}"/>
              </a:ext>
            </a:extLst>
          </p:cNvPr>
          <p:cNvSpPr txBox="1"/>
          <p:nvPr/>
        </p:nvSpPr>
        <p:spPr>
          <a:xfrm>
            <a:off x="7377055" y="4807731"/>
            <a:ext cx="1614545" cy="1615827"/>
          </a:xfrm>
          <a:prstGeom prst="rect">
            <a:avLst/>
          </a:prstGeom>
          <a:noFill/>
        </p:spPr>
        <p:txBody>
          <a:bodyPr wrap="none" rtlCol="0">
            <a:spAutoFit/>
          </a:bodyPr>
          <a:lstStyle/>
          <a:p>
            <a:pPr algn="l">
              <a:buFont typeface="+mj-lt"/>
              <a:buAutoNum type="arabicPeriod"/>
            </a:pPr>
            <a:r>
              <a:rPr lang="en-US" sz="1100" b="0" i="0" dirty="0">
                <a:solidFill>
                  <a:srgbClr val="000000"/>
                </a:solidFill>
                <a:effectLst/>
                <a:latin typeface="tahoma" panose="020B0604030504040204" pitchFamily="34" charset="0"/>
              </a:rPr>
              <a:t>Justin Sherman</a:t>
            </a:r>
          </a:p>
          <a:p>
            <a:pPr algn="l">
              <a:buFont typeface="+mj-lt"/>
              <a:buAutoNum type="arabicPeriod"/>
            </a:pPr>
            <a:r>
              <a:rPr lang="en-US" sz="1100" b="0" i="0" dirty="0">
                <a:solidFill>
                  <a:srgbClr val="000000"/>
                </a:solidFill>
                <a:effectLst/>
                <a:latin typeface="tahoma" panose="020B0604030504040204" pitchFamily="34" charset="0"/>
              </a:rPr>
              <a:t>David Herman</a:t>
            </a:r>
          </a:p>
          <a:p>
            <a:pPr algn="l">
              <a:buFont typeface="+mj-lt"/>
              <a:buAutoNum type="arabicPeriod"/>
            </a:pPr>
            <a:r>
              <a:rPr lang="en-US" sz="1100" b="0" i="0" dirty="0">
                <a:solidFill>
                  <a:srgbClr val="000000"/>
                </a:solidFill>
                <a:effectLst/>
                <a:latin typeface="tahoma" panose="020B0604030504040204" pitchFamily="34" charset="0"/>
              </a:rPr>
              <a:t>Ignacio Sanchez</a:t>
            </a:r>
          </a:p>
          <a:p>
            <a:pPr algn="l">
              <a:buFont typeface="+mj-lt"/>
              <a:buAutoNum type="arabicPeriod"/>
            </a:pPr>
            <a:r>
              <a:rPr lang="en-US" sz="1100" b="0" i="0" dirty="0">
                <a:solidFill>
                  <a:srgbClr val="000000"/>
                </a:solidFill>
                <a:effectLst/>
                <a:latin typeface="tahoma" panose="020B0604030504040204" pitchFamily="34" charset="0"/>
              </a:rPr>
              <a:t>Victor Juarez </a:t>
            </a:r>
            <a:r>
              <a:rPr lang="en-US" sz="1100" b="0" i="0" dirty="0" err="1">
                <a:solidFill>
                  <a:srgbClr val="000000"/>
                </a:solidFill>
                <a:effectLst/>
                <a:latin typeface="tahoma" panose="020B0604030504040204" pitchFamily="34" charset="0"/>
              </a:rPr>
              <a:t>Becerril</a:t>
            </a:r>
            <a:endParaRPr lang="en-US" sz="1100" b="0" i="0" dirty="0">
              <a:solidFill>
                <a:srgbClr val="000000"/>
              </a:solidFill>
              <a:effectLst/>
              <a:latin typeface="tahoma" panose="020B0604030504040204" pitchFamily="34" charset="0"/>
            </a:endParaRPr>
          </a:p>
          <a:p>
            <a:pPr algn="l">
              <a:buFont typeface="+mj-lt"/>
              <a:buAutoNum type="arabicPeriod"/>
            </a:pPr>
            <a:r>
              <a:rPr lang="en-US" sz="1100" b="0" i="0" dirty="0">
                <a:solidFill>
                  <a:srgbClr val="000000"/>
                </a:solidFill>
                <a:effectLst/>
                <a:latin typeface="tahoma" panose="020B0604030504040204" pitchFamily="34" charset="0"/>
              </a:rPr>
              <a:t>Sun </a:t>
            </a:r>
            <a:r>
              <a:rPr lang="en-US" sz="1100" b="0" i="0" dirty="0" err="1">
                <a:solidFill>
                  <a:srgbClr val="000000"/>
                </a:solidFill>
                <a:effectLst/>
                <a:latin typeface="tahoma" panose="020B0604030504040204" pitchFamily="34" charset="0"/>
              </a:rPr>
              <a:t>Pil</a:t>
            </a:r>
            <a:r>
              <a:rPr lang="en-US" sz="1100" b="0" i="0" dirty="0">
                <a:solidFill>
                  <a:srgbClr val="000000"/>
                </a:solidFill>
                <a:effectLst/>
                <a:latin typeface="tahoma" panose="020B0604030504040204" pitchFamily="34" charset="0"/>
              </a:rPr>
              <a:t> </a:t>
            </a:r>
            <a:r>
              <a:rPr lang="en-US" sz="1100" b="0" i="0" dirty="0" err="1">
                <a:solidFill>
                  <a:srgbClr val="000000"/>
                </a:solidFill>
                <a:effectLst/>
                <a:latin typeface="tahoma" panose="020B0604030504040204" pitchFamily="34" charset="0"/>
              </a:rPr>
              <a:t>Howang</a:t>
            </a:r>
            <a:endParaRPr lang="en-US" sz="1100" b="0" i="0" dirty="0">
              <a:solidFill>
                <a:srgbClr val="000000"/>
              </a:solidFill>
              <a:effectLst/>
              <a:latin typeface="tahoma" panose="020B0604030504040204" pitchFamily="34" charset="0"/>
            </a:endParaRPr>
          </a:p>
          <a:p>
            <a:pPr algn="l">
              <a:buFont typeface="+mj-lt"/>
              <a:buAutoNum type="arabicPeriod"/>
            </a:pPr>
            <a:r>
              <a:rPr lang="en-US" sz="1100" b="0" i="0" dirty="0">
                <a:solidFill>
                  <a:srgbClr val="000000"/>
                </a:solidFill>
                <a:effectLst/>
                <a:latin typeface="tahoma" panose="020B0604030504040204" pitchFamily="34" charset="0"/>
              </a:rPr>
              <a:t>Youssef Ragab</a:t>
            </a:r>
          </a:p>
          <a:p>
            <a:pPr algn="l">
              <a:buFont typeface="+mj-lt"/>
              <a:buAutoNum type="arabicPeriod"/>
            </a:pPr>
            <a:r>
              <a:rPr lang="en-US" sz="1100" b="0" i="0" dirty="0">
                <a:solidFill>
                  <a:srgbClr val="000000"/>
                </a:solidFill>
                <a:effectLst/>
                <a:latin typeface="tahoma" panose="020B0604030504040204" pitchFamily="34" charset="0"/>
              </a:rPr>
              <a:t>Zachary </a:t>
            </a:r>
            <a:r>
              <a:rPr lang="en-US" sz="1100" b="0" i="0" dirty="0" err="1">
                <a:solidFill>
                  <a:srgbClr val="000000"/>
                </a:solidFill>
                <a:effectLst/>
                <a:latin typeface="tahoma" panose="020B0604030504040204" pitchFamily="34" charset="0"/>
              </a:rPr>
              <a:t>Zobell</a:t>
            </a:r>
            <a:endParaRPr lang="en-US" sz="1100" b="0" i="0" dirty="0">
              <a:solidFill>
                <a:srgbClr val="000000"/>
              </a:solidFill>
              <a:effectLst/>
              <a:latin typeface="tahoma" panose="020B0604030504040204" pitchFamily="34" charset="0"/>
            </a:endParaRPr>
          </a:p>
          <a:p>
            <a:pPr algn="l">
              <a:buFont typeface="+mj-lt"/>
              <a:buAutoNum type="arabicPeriod"/>
            </a:pPr>
            <a:r>
              <a:rPr lang="en-US" sz="1100" b="0" i="0" dirty="0">
                <a:solidFill>
                  <a:srgbClr val="000000"/>
                </a:solidFill>
                <a:effectLst/>
                <a:latin typeface="tahoma" panose="020B0604030504040204" pitchFamily="34" charset="0"/>
              </a:rPr>
              <a:t>Lawrence Brown</a:t>
            </a:r>
          </a:p>
          <a:p>
            <a:pPr algn="l">
              <a:buFont typeface="+mj-lt"/>
              <a:buAutoNum type="arabicPeriod"/>
            </a:pPr>
            <a:endParaRPr lang="en-US" sz="1100" b="0" i="0" dirty="0">
              <a:solidFill>
                <a:srgbClr val="000000"/>
              </a:solidFill>
              <a:effectLst/>
              <a:latin typeface="tahoma" panose="020B0604030504040204" pitchFamily="34" charset="0"/>
            </a:endParaRPr>
          </a:p>
        </p:txBody>
      </p:sp>
    </p:spTree>
    <p:extLst>
      <p:ext uri="{BB962C8B-B14F-4D97-AF65-F5344CB8AC3E}">
        <p14:creationId xmlns:p14="http://schemas.microsoft.com/office/powerpoint/2010/main" val="36808810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228600" y="152400"/>
            <a:ext cx="6781800" cy="4914900"/>
          </a:xfrm>
          <a:prstGeom prst="rect">
            <a:avLst/>
          </a:prstGeom>
          <a:noFill/>
          <a:ln w="25400">
            <a:solidFill>
              <a:srgbClr val="002060"/>
            </a:solidFill>
            <a:miter lim="800000"/>
            <a:headEnd/>
            <a:tailEnd/>
          </a:ln>
          <a:extLst>
            <a:ext uri="{909E8E84-426E-40DD-AFC4-6F175D3DCCD1}">
              <a14:hiddenFill xmlns:a14="http://schemas.microsoft.com/office/drawing/2010/main">
                <a:solidFill>
                  <a:schemeClr val="accent1"/>
                </a:solidFill>
              </a14:hiddenFill>
            </a:ext>
          </a:extLst>
        </p:spPr>
      </p:pic>
      <p:sp>
        <p:nvSpPr>
          <p:cNvPr id="4" name="TextBox 3"/>
          <p:cNvSpPr txBox="1"/>
          <p:nvPr/>
        </p:nvSpPr>
        <p:spPr>
          <a:xfrm>
            <a:off x="228601" y="5257800"/>
            <a:ext cx="8686799" cy="1477328"/>
          </a:xfrm>
          <a:prstGeom prst="rect">
            <a:avLst/>
          </a:prstGeom>
          <a:noFill/>
        </p:spPr>
        <p:txBody>
          <a:bodyPr wrap="square" rtlCol="0">
            <a:spAutoFit/>
          </a:bodyPr>
          <a:lstStyle/>
          <a:p>
            <a:r>
              <a:rPr lang="en-US" dirty="0"/>
              <a:t>* 21 of 30 GMs never played the game (14 of 15 past hires)</a:t>
            </a:r>
          </a:p>
          <a:p>
            <a:r>
              <a:rPr lang="en-US" dirty="0"/>
              <a:t>"One of my big pushes over the last several years is about making more of this statistical data available to our fans. Because there increasingly </a:t>
            </a:r>
            <a:r>
              <a:rPr lang="en-US" u="sng" dirty="0"/>
              <a:t>seems to be a real hunger by our fans to get deeper into the game and in many ways, we’ve lagged behind other sports, certainly baseball." </a:t>
            </a:r>
          </a:p>
        </p:txBody>
      </p:sp>
    </p:spTree>
    <p:extLst>
      <p:ext uri="{BB962C8B-B14F-4D97-AF65-F5344CB8AC3E}">
        <p14:creationId xmlns:p14="http://schemas.microsoft.com/office/powerpoint/2010/main" val="17767969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228600" y="457200"/>
            <a:ext cx="6320971" cy="5080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descr="SportVU close">
            <a:hlinkClick r:id="rId4"/>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562600" y="4419600"/>
            <a:ext cx="3390900" cy="195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1786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hlinkClick r:id="rId3"/>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76200" y="813649"/>
            <a:ext cx="8915400" cy="5510951"/>
          </a:xfrm>
          <a:prstGeom prst="rect">
            <a:avLst/>
          </a:prstGeom>
          <a:noFill/>
          <a:ln w="22225">
            <a:solidFill>
              <a:srgbClr val="0C0658"/>
            </a:solidFill>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457200" y="6364069"/>
            <a:ext cx="7239000" cy="646331"/>
          </a:xfrm>
          <a:prstGeom prst="rect">
            <a:avLst/>
          </a:prstGeom>
        </p:spPr>
        <p:txBody>
          <a:bodyPr wrap="square">
            <a:spAutoFit/>
          </a:bodyPr>
          <a:lstStyle/>
          <a:p>
            <a:r>
              <a:rPr lang="en-US" dirty="0">
                <a:hlinkClick r:id="rId3"/>
              </a:rPr>
              <a:t>http://stats.nba.com/tracking/#!/player/?ls=iref:nba:gnav</a:t>
            </a:r>
            <a:endParaRPr lang="en-US" dirty="0"/>
          </a:p>
          <a:p>
            <a:endParaRPr lang="en-US" dirty="0"/>
          </a:p>
        </p:txBody>
      </p:sp>
      <p:sp>
        <p:nvSpPr>
          <p:cNvPr id="6" name="TextBox 5"/>
          <p:cNvSpPr txBox="1"/>
          <p:nvPr/>
        </p:nvSpPr>
        <p:spPr>
          <a:xfrm>
            <a:off x="381000" y="-4465"/>
            <a:ext cx="6210803" cy="461665"/>
          </a:xfrm>
          <a:prstGeom prst="rect">
            <a:avLst/>
          </a:prstGeom>
          <a:noFill/>
        </p:spPr>
        <p:txBody>
          <a:bodyPr wrap="none" rtlCol="0">
            <a:spAutoFit/>
          </a:bodyPr>
          <a:lstStyle/>
          <a:p>
            <a:r>
              <a:rPr lang="en-US" sz="2400" b="1" dirty="0">
                <a:solidFill>
                  <a:schemeClr val="bg1"/>
                </a:solidFill>
              </a:rPr>
              <a:t>SportVu Player Tracking Data – NBA.com</a:t>
            </a:r>
          </a:p>
        </p:txBody>
      </p:sp>
    </p:spTree>
    <p:extLst>
      <p:ext uri="{BB962C8B-B14F-4D97-AF65-F5344CB8AC3E}">
        <p14:creationId xmlns:p14="http://schemas.microsoft.com/office/powerpoint/2010/main" val="26610845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1447800" y="3048000"/>
            <a:ext cx="6553200" cy="3499922"/>
          </a:xfrm>
          <a:prstGeom prst="rect">
            <a:avLst/>
          </a:prstGeom>
          <a:noFill/>
          <a:ln w="25400">
            <a:solidFill>
              <a:srgbClr val="002060"/>
            </a:solidFill>
            <a:miter lim="800000"/>
            <a:headEnd/>
            <a:tailEnd/>
          </a:ln>
          <a:extLst>
            <a:ext uri="{909E8E84-426E-40DD-AFC4-6F175D3DCCD1}">
              <a14:hiddenFill xmlns:a14="http://schemas.microsoft.com/office/drawing/2010/main">
                <a:solidFill>
                  <a:schemeClr val="accent1"/>
                </a:solidFill>
              </a14:hiddenFill>
            </a:ext>
          </a:extLst>
        </p:spPr>
      </p:pic>
      <p:pic>
        <p:nvPicPr>
          <p:cNvPr id="5" name="Picture 2"/>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38100" y="152402"/>
            <a:ext cx="9029700" cy="275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9369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25782B-2366-4810-A55B-6ED480DEE3D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 y="1480945"/>
            <a:ext cx="8915400" cy="4081655"/>
          </a:xfrm>
          <a:prstGeom prst="rect">
            <a:avLst/>
          </a:prstGeom>
        </p:spPr>
      </p:pic>
      <p:sp>
        <p:nvSpPr>
          <p:cNvPr id="5" name="Title 1">
            <a:extLst>
              <a:ext uri="{FF2B5EF4-FFF2-40B4-BE49-F238E27FC236}">
                <a16:creationId xmlns:a16="http://schemas.microsoft.com/office/drawing/2014/main" id="{841719FE-9843-42A9-B3C1-216D6042F3B4}"/>
              </a:ext>
            </a:extLst>
          </p:cNvPr>
          <p:cNvSpPr>
            <a:spLocks noGrp="1"/>
          </p:cNvSpPr>
          <p:nvPr>
            <p:ph type="title"/>
          </p:nvPr>
        </p:nvSpPr>
        <p:spPr>
          <a:xfrm>
            <a:off x="457200" y="152400"/>
            <a:ext cx="8229600" cy="990600"/>
          </a:xfrm>
        </p:spPr>
        <p:txBody>
          <a:bodyPr/>
          <a:lstStyle/>
          <a:p>
            <a:r>
              <a:rPr lang="en-US" dirty="0"/>
              <a:t>2021 FINAL – DUE 12/11</a:t>
            </a:r>
          </a:p>
        </p:txBody>
      </p:sp>
    </p:spTree>
    <p:extLst>
      <p:ext uri="{BB962C8B-B14F-4D97-AF65-F5344CB8AC3E}">
        <p14:creationId xmlns:p14="http://schemas.microsoft.com/office/powerpoint/2010/main" val="26292810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381001" y="1447800"/>
            <a:ext cx="6223000" cy="51017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76201" y="457200"/>
            <a:ext cx="8915400" cy="8704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95531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4D44E1-6BA5-4F45-AB9B-993A27632FE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219200" y="762000"/>
            <a:ext cx="6705600" cy="4953000"/>
          </a:xfrm>
          <a:prstGeom prst="rect">
            <a:avLst/>
          </a:prstGeom>
          <a:ln w="19050">
            <a:solidFill>
              <a:srgbClr val="0000CC"/>
            </a:solidFill>
          </a:ln>
        </p:spPr>
      </p:pic>
    </p:spTree>
    <p:extLst>
      <p:ext uri="{BB962C8B-B14F-4D97-AF65-F5344CB8AC3E}">
        <p14:creationId xmlns:p14="http://schemas.microsoft.com/office/powerpoint/2010/main" val="7282770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457200"/>
            <a:ext cx="3607719" cy="461665"/>
          </a:xfrm>
          <a:prstGeom prst="rect">
            <a:avLst/>
          </a:prstGeom>
          <a:noFill/>
        </p:spPr>
        <p:txBody>
          <a:bodyPr wrap="none" rtlCol="0">
            <a:spAutoFit/>
          </a:bodyPr>
          <a:lstStyle/>
          <a:p>
            <a:r>
              <a:rPr lang="en-US" sz="2400" dirty="0">
                <a:solidFill>
                  <a:srgbClr val="0000CC"/>
                </a:solidFill>
              </a:rPr>
              <a:t>Hustle Stats – Traditional</a:t>
            </a: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828800" y="1524000"/>
            <a:ext cx="5181600" cy="4509911"/>
          </a:xfrm>
          <a:prstGeom prst="rect">
            <a:avLst/>
          </a:prstGeom>
        </p:spPr>
      </p:pic>
    </p:spTree>
    <p:extLst>
      <p:ext uri="{BB962C8B-B14F-4D97-AF65-F5344CB8AC3E}">
        <p14:creationId xmlns:p14="http://schemas.microsoft.com/office/powerpoint/2010/main" val="10232029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52400" y="1379771"/>
            <a:ext cx="8787652" cy="4742542"/>
          </a:xfrm>
          <a:prstGeom prst="rect">
            <a:avLst/>
          </a:prstGeom>
          <a:ln w="22225">
            <a:solidFill>
              <a:srgbClr val="002060"/>
            </a:solidFill>
          </a:ln>
        </p:spPr>
      </p:pic>
      <p:sp>
        <p:nvSpPr>
          <p:cNvPr id="3" name="Rectangle 2"/>
          <p:cNvSpPr/>
          <p:nvPr/>
        </p:nvSpPr>
        <p:spPr>
          <a:xfrm>
            <a:off x="4826296" y="6350913"/>
            <a:ext cx="4113756" cy="261610"/>
          </a:xfrm>
          <a:prstGeom prst="rect">
            <a:avLst/>
          </a:prstGeom>
        </p:spPr>
        <p:txBody>
          <a:bodyPr wrap="square">
            <a:spAutoFit/>
          </a:bodyPr>
          <a:lstStyle/>
          <a:p>
            <a:r>
              <a:rPr lang="en-US" sz="1100" dirty="0">
                <a:hlinkClick r:id="rId5"/>
              </a:rPr>
              <a:t>https://stats.nba.com/players/hustle-leaders/</a:t>
            </a:r>
            <a:endParaRPr lang="en-US" sz="1100" dirty="0"/>
          </a:p>
        </p:txBody>
      </p:sp>
      <p:sp>
        <p:nvSpPr>
          <p:cNvPr id="4" name="TextBox 3"/>
          <p:cNvSpPr txBox="1"/>
          <p:nvPr/>
        </p:nvSpPr>
        <p:spPr>
          <a:xfrm>
            <a:off x="533400" y="457200"/>
            <a:ext cx="3469861" cy="461665"/>
          </a:xfrm>
          <a:prstGeom prst="rect">
            <a:avLst/>
          </a:prstGeom>
          <a:noFill/>
        </p:spPr>
        <p:txBody>
          <a:bodyPr wrap="none" rtlCol="0">
            <a:spAutoFit/>
          </a:bodyPr>
          <a:lstStyle/>
          <a:p>
            <a:r>
              <a:rPr lang="en-US" sz="2400" dirty="0">
                <a:solidFill>
                  <a:srgbClr val="0000CC"/>
                </a:solidFill>
              </a:rPr>
              <a:t>Hustle Stats - Advanced</a:t>
            </a:r>
          </a:p>
        </p:txBody>
      </p:sp>
    </p:spTree>
    <p:extLst>
      <p:ext uri="{BB962C8B-B14F-4D97-AF65-F5344CB8AC3E}">
        <p14:creationId xmlns:p14="http://schemas.microsoft.com/office/powerpoint/2010/main" val="38204820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743700" y="762000"/>
            <a:ext cx="1809750" cy="2638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4800" y="381000"/>
            <a:ext cx="5981700"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28600" y="5486400"/>
            <a:ext cx="8686800" cy="1200329"/>
          </a:xfrm>
          <a:prstGeom prst="rect">
            <a:avLst/>
          </a:prstGeom>
        </p:spPr>
        <p:txBody>
          <a:bodyPr wrap="square">
            <a:spAutoFit/>
          </a:bodyPr>
          <a:lstStyle/>
          <a:p>
            <a:r>
              <a:rPr lang="en-US" dirty="0"/>
              <a:t>Battier has routinely ­guarded the league’s most dangerous offensive players — LeBron James, Chris Paul, Paul Pierce — and has usually managed to render them, if not entirely ineffectual, then a lot less effectual than they normally are. He has done it so quietly that no one really notices what exactly he is up to.</a:t>
            </a:r>
          </a:p>
        </p:txBody>
      </p:sp>
    </p:spTree>
    <p:extLst>
      <p:ext uri="{BB962C8B-B14F-4D97-AF65-F5344CB8AC3E}">
        <p14:creationId xmlns:p14="http://schemas.microsoft.com/office/powerpoint/2010/main" val="4593533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Battier vs. Kobe</a:t>
            </a:r>
          </a:p>
        </p:txBody>
      </p:sp>
      <p:sp>
        <p:nvSpPr>
          <p:cNvPr id="3" name="Content Placeholder 2"/>
          <p:cNvSpPr>
            <a:spLocks noGrp="1"/>
          </p:cNvSpPr>
          <p:nvPr>
            <p:ph idx="1"/>
          </p:nvPr>
        </p:nvSpPr>
        <p:spPr/>
        <p:txBody>
          <a:bodyPr>
            <a:normAutofit fontScale="70000" lnSpcReduction="20000"/>
          </a:bodyPr>
          <a:lstStyle/>
          <a:p>
            <a:r>
              <a:rPr lang="en-US" dirty="0"/>
              <a:t>Personalized scouting report: </a:t>
            </a:r>
          </a:p>
          <a:p>
            <a:pPr lvl="1"/>
            <a:r>
              <a:rPr lang="en-US" dirty="0"/>
              <a:t>Breaks down the floor into many discrete zones with odds of Kobe’s made shots</a:t>
            </a:r>
          </a:p>
          <a:p>
            <a:pPr lvl="1"/>
            <a:r>
              <a:rPr lang="en-US" dirty="0"/>
              <a:t>Kobe’s scoring under different degrees of pressure</a:t>
            </a:r>
          </a:p>
          <a:p>
            <a:pPr lvl="1"/>
            <a:r>
              <a:rPr lang="en-US" dirty="0"/>
              <a:t>Situational: screens, pick-and-rolls, catch-and-shoots</a:t>
            </a:r>
          </a:p>
          <a:p>
            <a:pPr lvl="1"/>
            <a:r>
              <a:rPr lang="en-US" dirty="0"/>
              <a:t>Movement: imbalance between going left or right (Iverson). Kobe less efficient when going left</a:t>
            </a:r>
          </a:p>
          <a:p>
            <a:pPr lvl="1"/>
            <a:r>
              <a:rPr lang="en-US" b="1" dirty="0"/>
              <a:t>Goal: Force Kobe to dribble left and pull up for an 18-foot jump shot. Do not foul, do not let him get into the lane.</a:t>
            </a:r>
          </a:p>
          <a:p>
            <a:r>
              <a:rPr lang="en-US" dirty="0"/>
              <a:t>“</a:t>
            </a:r>
            <a:r>
              <a:rPr lang="en-US" dirty="0">
                <a:solidFill>
                  <a:srgbClr val="C00000"/>
                </a:solidFill>
              </a:rPr>
              <a:t>My job is not to keep him from scoring points but to make him as inefficient as possible.</a:t>
            </a:r>
            <a:r>
              <a:rPr lang="en-US" dirty="0"/>
              <a:t>” </a:t>
            </a:r>
          </a:p>
          <a:p>
            <a:endParaRPr lang="en-US" dirty="0"/>
          </a:p>
          <a:p>
            <a:r>
              <a:rPr lang="en-US" dirty="0"/>
              <a:t>The court doesn’t have little squares all over it to tell him what percentage Bryant is likely to shoot from any given spot, but it might as well.</a:t>
            </a:r>
          </a:p>
          <a:p>
            <a:endParaRPr lang="en-US" dirty="0"/>
          </a:p>
          <a:p>
            <a:r>
              <a:rPr lang="en-US" dirty="0"/>
              <a:t>The effect of doing this is astonishing: Bryant doesn’t merely help his team less when Battier guards him than when someone else does. </a:t>
            </a:r>
            <a:r>
              <a:rPr lang="en-US" dirty="0">
                <a:solidFill>
                  <a:srgbClr val="C00000"/>
                </a:solidFill>
              </a:rPr>
              <a:t>When Bryant is in the game and Battier is on him, the Lakers’ offense is worse than if the N.B.A.’s best player had taken the night off.</a:t>
            </a:r>
            <a:r>
              <a:rPr lang="en-US" dirty="0"/>
              <a:t> “The Lakers’ offense should obviously be better with Kobe in,” Morey says. “But if Shane is on him, it isn’t.” A player whom Morey describes as “a marginal N.B.A. athlete” not only guards one of the greatest — and smartest — offensive threats ever to play the game. He renders him a detriment to his team.</a:t>
            </a:r>
          </a:p>
          <a:p>
            <a:endParaRPr lang="en-US" dirty="0"/>
          </a:p>
        </p:txBody>
      </p:sp>
    </p:spTree>
    <p:extLst>
      <p:ext uri="{BB962C8B-B14F-4D97-AF65-F5344CB8AC3E}">
        <p14:creationId xmlns:p14="http://schemas.microsoft.com/office/powerpoint/2010/main" val="10553807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title="Shane Battier's defense on Kobe Bryant (2009 playoffs)">
            <a:hlinkClick r:id="" action="ppaction://media"/>
            <a:extLst>
              <a:ext uri="{FF2B5EF4-FFF2-40B4-BE49-F238E27FC236}">
                <a16:creationId xmlns:a16="http://schemas.microsoft.com/office/drawing/2014/main" id="{358D066B-19CD-41AA-8F59-6949EBFE671F}"/>
              </a:ext>
            </a:extLst>
          </p:cNvPr>
          <p:cNvPicPr>
            <a:picLocks noRot="1" noChangeAspect="1"/>
          </p:cNvPicPr>
          <p:nvPr>
            <a:videoFile r:link="rId1"/>
          </p:nvPr>
        </p:nvPicPr>
        <p:blipFill>
          <a:blip r:embed="rId4"/>
          <a:stretch>
            <a:fillRect/>
          </a:stretch>
        </p:blipFill>
        <p:spPr>
          <a:xfrm>
            <a:off x="1013416" y="821100"/>
            <a:ext cx="7139984" cy="5351100"/>
          </a:xfrm>
          <a:prstGeom prst="rect">
            <a:avLst/>
          </a:prstGeom>
        </p:spPr>
      </p:pic>
      <p:sp>
        <p:nvSpPr>
          <p:cNvPr id="7" name="Title 1">
            <a:extLst>
              <a:ext uri="{FF2B5EF4-FFF2-40B4-BE49-F238E27FC236}">
                <a16:creationId xmlns:a16="http://schemas.microsoft.com/office/drawing/2014/main" id="{5E1A05F7-3B1F-4F8B-B4BC-D2B6532E1342}"/>
              </a:ext>
            </a:extLst>
          </p:cNvPr>
          <p:cNvSpPr>
            <a:spLocks noGrp="1"/>
          </p:cNvSpPr>
          <p:nvPr>
            <p:ph type="title"/>
          </p:nvPr>
        </p:nvSpPr>
        <p:spPr>
          <a:xfrm>
            <a:off x="304800" y="-314036"/>
            <a:ext cx="8229600" cy="990600"/>
          </a:xfrm>
        </p:spPr>
        <p:txBody>
          <a:bodyPr>
            <a:normAutofit/>
          </a:bodyPr>
          <a:lstStyle/>
          <a:p>
            <a:r>
              <a:rPr lang="en-US" sz="2400" dirty="0">
                <a:solidFill>
                  <a:schemeClr val="bg1"/>
                </a:solidFill>
              </a:rPr>
              <a:t>Battier vs. Kobe</a:t>
            </a:r>
          </a:p>
        </p:txBody>
      </p:sp>
    </p:spTree>
    <p:extLst>
      <p:ext uri="{BB962C8B-B14F-4D97-AF65-F5344CB8AC3E}">
        <p14:creationId xmlns:p14="http://schemas.microsoft.com/office/powerpoint/2010/main" val="219809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229600" cy="990600"/>
          </a:xfrm>
        </p:spPr>
        <p:txBody>
          <a:bodyPr/>
          <a:lstStyle/>
          <a:p>
            <a:r>
              <a:rPr lang="en-US" dirty="0"/>
              <a:t>The Battier impact</a:t>
            </a:r>
          </a:p>
        </p:txBody>
      </p:sp>
      <p:sp>
        <p:nvSpPr>
          <p:cNvPr id="3" name="Content Placeholder 2"/>
          <p:cNvSpPr>
            <a:spLocks noGrp="1"/>
          </p:cNvSpPr>
          <p:nvPr>
            <p:ph idx="1"/>
          </p:nvPr>
        </p:nvSpPr>
        <p:spPr/>
        <p:txBody>
          <a:bodyPr>
            <a:normAutofit fontScale="92500" lnSpcReduction="20000"/>
          </a:bodyPr>
          <a:lstStyle/>
          <a:p>
            <a:r>
              <a:rPr lang="en-US" dirty="0"/>
              <a:t>“The </a:t>
            </a:r>
            <a:r>
              <a:rPr lang="en-US" u="sng" dirty="0"/>
              <a:t>marginal assist</a:t>
            </a:r>
            <a:r>
              <a:rPr lang="en-US" dirty="0"/>
              <a:t> is worth more money to the point guard than the marginal point,” Morey says. Blocked shots — they look great, but unless you secure the ball afterward, you haven’t helped your team all that much.</a:t>
            </a:r>
          </a:p>
          <a:p>
            <a:endParaRPr lang="en-US" dirty="0"/>
          </a:p>
          <a:p>
            <a:r>
              <a:rPr lang="en-US" dirty="0"/>
              <a:t>It turns out there is no statistic that a basketball player accumulates that </a:t>
            </a:r>
            <a:r>
              <a:rPr lang="en-US" u="sng" dirty="0"/>
              <a:t>cannot be amassed selfishly</a:t>
            </a:r>
            <a:r>
              <a:rPr lang="en-US" dirty="0"/>
              <a:t>. </a:t>
            </a:r>
          </a:p>
          <a:p>
            <a:endParaRPr lang="en-US" dirty="0"/>
          </a:p>
          <a:p>
            <a:r>
              <a:rPr lang="en-US" dirty="0"/>
              <a:t>Having watched Battier play for the past two and a half years, Morey has come to think of him as an exception: the most abnormally unselfish basketball player he has ever seen.  </a:t>
            </a:r>
          </a:p>
          <a:p>
            <a:endParaRPr lang="en-US" dirty="0"/>
          </a:p>
          <a:p>
            <a:r>
              <a:rPr lang="en-US" dirty="0"/>
              <a:t>One well-known statistic the Rockets’ front office pays attention to is plus-minus, which simply measures what happens to the score when any given player is on the court. </a:t>
            </a:r>
          </a:p>
        </p:txBody>
      </p:sp>
    </p:spTree>
    <p:extLst>
      <p:ext uri="{BB962C8B-B14F-4D97-AF65-F5344CB8AC3E}">
        <p14:creationId xmlns:p14="http://schemas.microsoft.com/office/powerpoint/2010/main" val="19257761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6200" y="1066800"/>
            <a:ext cx="5105400" cy="3810000"/>
          </a:xfrm>
          <a:prstGeom prst="rect">
            <a:avLst/>
          </a:prstGeom>
          <a:noFill/>
          <a:ln w="9525">
            <a:noFill/>
            <a:miter lim="800000"/>
            <a:headEnd/>
            <a:tailEnd/>
          </a:ln>
          <a:effectLst/>
        </p:spPr>
      </p:pic>
      <p:pic>
        <p:nvPicPr>
          <p:cNvPr id="5"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6200" y="533400"/>
            <a:ext cx="8178800" cy="533400"/>
          </a:xfrm>
          <a:prstGeom prst="rect">
            <a:avLst/>
          </a:prstGeom>
          <a:noFill/>
          <a:ln w="9525">
            <a:noFill/>
            <a:miter lim="800000"/>
            <a:headEnd/>
            <a:tailEnd/>
          </a:ln>
          <a:effectLst/>
        </p:spPr>
      </p:pic>
      <p:sp>
        <p:nvSpPr>
          <p:cNvPr id="6" name="TextBox 5"/>
          <p:cNvSpPr txBox="1"/>
          <p:nvPr/>
        </p:nvSpPr>
        <p:spPr>
          <a:xfrm>
            <a:off x="-76200" y="5105400"/>
            <a:ext cx="9296400" cy="1754326"/>
          </a:xfrm>
          <a:prstGeom prst="rect">
            <a:avLst/>
          </a:prstGeom>
          <a:noFill/>
        </p:spPr>
        <p:txBody>
          <a:bodyPr wrap="square" rtlCol="0">
            <a:spAutoFit/>
          </a:bodyPr>
          <a:lstStyle/>
          <a:p>
            <a:r>
              <a:rPr lang="en-US" dirty="0"/>
              <a:t> 2017-18: The boldest experiment in the NBA</a:t>
            </a:r>
          </a:p>
          <a:p>
            <a:endParaRPr lang="en-US" dirty="0"/>
          </a:p>
          <a:p>
            <a:r>
              <a:rPr lang="en-US" dirty="0"/>
              <a:t>Decrease:	1v1 play   |    Midrange jumpers</a:t>
            </a:r>
          </a:p>
          <a:p>
            <a:r>
              <a:rPr lang="en-US" dirty="0"/>
              <a:t>Increase:    	3 point shot attempts   |    Embrace ball movement</a:t>
            </a:r>
          </a:p>
          <a:p>
            <a:endParaRPr lang="en-US" dirty="0"/>
          </a:p>
          <a:p>
            <a:r>
              <a:rPr lang="en-US" dirty="0"/>
              <a:t>DeRozan thriving (89 3’s last season)  |  Lowry: fewer points and shot attempts per game</a:t>
            </a:r>
          </a:p>
        </p:txBody>
      </p:sp>
      <p:sp>
        <p:nvSpPr>
          <p:cNvPr id="7" name="Rectangle 6"/>
          <p:cNvSpPr/>
          <p:nvPr/>
        </p:nvSpPr>
        <p:spPr>
          <a:xfrm>
            <a:off x="5410200" y="1295400"/>
            <a:ext cx="2819400" cy="2862322"/>
          </a:xfrm>
          <a:prstGeom prst="rect">
            <a:avLst/>
          </a:prstGeom>
        </p:spPr>
        <p:txBody>
          <a:bodyPr wrap="square">
            <a:spAutoFit/>
          </a:bodyPr>
          <a:lstStyle/>
          <a:p>
            <a:r>
              <a:rPr lang="en-US" dirty="0"/>
              <a:t>2016: ranked 22</a:t>
            </a:r>
            <a:r>
              <a:rPr lang="en-US" baseline="30000" dirty="0"/>
              <a:t>nd</a:t>
            </a:r>
            <a:r>
              <a:rPr lang="en-US" dirty="0"/>
              <a:t> in 3-pt attempts and last in assists</a:t>
            </a:r>
          </a:p>
          <a:p>
            <a:endParaRPr lang="en-US" dirty="0"/>
          </a:p>
          <a:p>
            <a:r>
              <a:rPr lang="en-US" dirty="0"/>
              <a:t>Two players account for 40% of scoring (DeMar DeRozan, Kyle Lowry)</a:t>
            </a:r>
          </a:p>
          <a:p>
            <a:endParaRPr lang="en-US" dirty="0"/>
          </a:p>
          <a:p>
            <a:r>
              <a:rPr lang="en-US" dirty="0"/>
              <a:t>51-31, swept by Cle in playoffs (2</a:t>
            </a:r>
            <a:r>
              <a:rPr lang="en-US" baseline="30000" dirty="0"/>
              <a:t>nd</a:t>
            </a:r>
            <a:r>
              <a:rPr lang="en-US" dirty="0"/>
              <a:t> round)</a:t>
            </a:r>
          </a:p>
        </p:txBody>
      </p:sp>
    </p:spTree>
    <p:extLst>
      <p:ext uri="{BB962C8B-B14F-4D97-AF65-F5344CB8AC3E}">
        <p14:creationId xmlns:p14="http://schemas.microsoft.com/office/powerpoint/2010/main" val="14135264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1F2E8F-9F02-4A0E-94AD-13AC6CD0B0D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28600" y="533400"/>
            <a:ext cx="5486400" cy="3124201"/>
          </a:xfrm>
          <a:prstGeom prst="rect">
            <a:avLst/>
          </a:prstGeom>
        </p:spPr>
      </p:pic>
      <p:pic>
        <p:nvPicPr>
          <p:cNvPr id="5" name="Picture 4">
            <a:extLst>
              <a:ext uri="{FF2B5EF4-FFF2-40B4-BE49-F238E27FC236}">
                <a16:creationId xmlns:a16="http://schemas.microsoft.com/office/drawing/2014/main" id="{9C02D745-478A-434D-AF2E-133CEFAF7184}"/>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516817" y="1981200"/>
            <a:ext cx="3402405" cy="4343400"/>
          </a:xfrm>
          <a:prstGeom prst="rect">
            <a:avLst/>
          </a:prstGeom>
        </p:spPr>
      </p:pic>
      <p:pic>
        <p:nvPicPr>
          <p:cNvPr id="6" name="Picture 5">
            <a:extLst>
              <a:ext uri="{FF2B5EF4-FFF2-40B4-BE49-F238E27FC236}">
                <a16:creationId xmlns:a16="http://schemas.microsoft.com/office/drawing/2014/main" id="{93BF413A-ADEA-45DD-8B9C-5BC69D5E37F7}"/>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62000" y="3810000"/>
            <a:ext cx="4602417" cy="1066800"/>
          </a:xfrm>
          <a:prstGeom prst="rect">
            <a:avLst/>
          </a:prstGeom>
        </p:spPr>
      </p:pic>
    </p:spTree>
    <p:extLst>
      <p:ext uri="{BB962C8B-B14F-4D97-AF65-F5344CB8AC3E}">
        <p14:creationId xmlns:p14="http://schemas.microsoft.com/office/powerpoint/2010/main" val="1262956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04800" y="0"/>
            <a:ext cx="6250429" cy="369332"/>
          </a:xfrm>
          <a:prstGeom prst="rect">
            <a:avLst/>
          </a:prstGeom>
          <a:noFill/>
        </p:spPr>
        <p:txBody>
          <a:bodyPr wrap="none" rtlCol="0">
            <a:spAutoFit/>
          </a:bodyPr>
          <a:lstStyle/>
          <a:p>
            <a:r>
              <a:rPr lang="en-US" dirty="0">
                <a:solidFill>
                  <a:schemeClr val="bg1"/>
                </a:solidFill>
              </a:rPr>
              <a:t>ADVANCED PLAYERS DATA – OPTA – 255 CATEGORIES</a:t>
            </a:r>
          </a:p>
        </p:txBody>
      </p:sp>
      <p:pic>
        <p:nvPicPr>
          <p:cNvPr id="3074"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57200" y="451147"/>
            <a:ext cx="2057400" cy="6335605"/>
          </a:xfrm>
          <a:prstGeom prst="rect">
            <a:avLst/>
          </a:prstGeom>
          <a:noFill/>
          <a:ln w="25400">
            <a:solidFill>
              <a:srgbClr val="0000FF"/>
            </a:solidFill>
            <a:miter lim="800000"/>
            <a:headEnd/>
            <a:tailEnd/>
          </a:ln>
          <a:effectLst/>
        </p:spPr>
      </p:pic>
      <p:pic>
        <p:nvPicPr>
          <p:cNvPr id="3075"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971800" y="457199"/>
            <a:ext cx="2538951" cy="6248401"/>
          </a:xfrm>
          <a:prstGeom prst="rect">
            <a:avLst/>
          </a:prstGeom>
          <a:noFill/>
          <a:ln w="22225">
            <a:solidFill>
              <a:srgbClr val="0000FF"/>
            </a:solidFill>
            <a:miter lim="800000"/>
            <a:headEnd/>
            <a:tailEnd/>
          </a:ln>
          <a:effec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867400" y="457200"/>
            <a:ext cx="2638425" cy="6200775"/>
          </a:xfrm>
          <a:prstGeom prst="rect">
            <a:avLst/>
          </a:prstGeom>
          <a:noFill/>
          <a:ln w="22225">
            <a:solidFill>
              <a:srgbClr val="0000FF"/>
            </a:solidFill>
            <a:miter lim="800000"/>
            <a:headEnd/>
            <a:tailEnd/>
          </a:ln>
          <a:effectLst/>
        </p:spPr>
      </p:pic>
    </p:spTree>
    <p:extLst>
      <p:ext uri="{BB962C8B-B14F-4D97-AF65-F5344CB8AC3E}">
        <p14:creationId xmlns:p14="http://schemas.microsoft.com/office/powerpoint/2010/main" val="15113304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5DAC84C-19D1-4EA9-8A8C-BCB247B6D228}"/>
              </a:ext>
            </a:extLst>
          </p:cNvPr>
          <p:cNvGrpSpPr/>
          <p:nvPr/>
        </p:nvGrpSpPr>
        <p:grpSpPr>
          <a:xfrm>
            <a:off x="-1" y="1447799"/>
            <a:ext cx="9050009" cy="3886201"/>
            <a:chOff x="0" y="1447799"/>
            <a:chExt cx="7620000" cy="3272135"/>
          </a:xfrm>
        </p:grpSpPr>
        <p:pic>
          <p:nvPicPr>
            <p:cNvPr id="4" name="Picture 3">
              <a:extLst>
                <a:ext uri="{FF2B5EF4-FFF2-40B4-BE49-F238E27FC236}">
                  <a16:creationId xmlns:a16="http://schemas.microsoft.com/office/drawing/2014/main" id="{17DF822C-0625-4F00-90FF-543CF0E91BC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447799"/>
              <a:ext cx="7620000" cy="2895601"/>
            </a:xfrm>
            <a:prstGeom prst="rect">
              <a:avLst/>
            </a:prstGeom>
          </p:spPr>
        </p:pic>
        <p:pic>
          <p:nvPicPr>
            <p:cNvPr id="5" name="Picture 4">
              <a:extLst>
                <a:ext uri="{FF2B5EF4-FFF2-40B4-BE49-F238E27FC236}">
                  <a16:creationId xmlns:a16="http://schemas.microsoft.com/office/drawing/2014/main" id="{6AF45F82-2BFD-4447-9347-86DE208217E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4495800"/>
              <a:ext cx="7620000" cy="224134"/>
            </a:xfrm>
            <a:prstGeom prst="rect">
              <a:avLst/>
            </a:prstGeom>
          </p:spPr>
        </p:pic>
      </p:grpSp>
      <p:sp>
        <p:nvSpPr>
          <p:cNvPr id="6" name="TextBox 5">
            <a:extLst>
              <a:ext uri="{FF2B5EF4-FFF2-40B4-BE49-F238E27FC236}">
                <a16:creationId xmlns:a16="http://schemas.microsoft.com/office/drawing/2014/main" id="{1FE08E1B-998A-4BD6-A4AA-6941195D9F7D}"/>
              </a:ext>
            </a:extLst>
          </p:cNvPr>
          <p:cNvSpPr txBox="1"/>
          <p:nvPr/>
        </p:nvSpPr>
        <p:spPr>
          <a:xfrm>
            <a:off x="124308" y="609600"/>
            <a:ext cx="4447692" cy="461665"/>
          </a:xfrm>
          <a:prstGeom prst="rect">
            <a:avLst/>
          </a:prstGeom>
          <a:noFill/>
        </p:spPr>
        <p:txBody>
          <a:bodyPr wrap="none" rtlCol="0">
            <a:spAutoFit/>
          </a:bodyPr>
          <a:lstStyle/>
          <a:p>
            <a:r>
              <a:rPr lang="en-US" sz="2400" dirty="0"/>
              <a:t>The Trade: Leonard - DeRozan</a:t>
            </a:r>
          </a:p>
        </p:txBody>
      </p:sp>
      <p:sp>
        <p:nvSpPr>
          <p:cNvPr id="3" name="TextBox 2">
            <a:extLst>
              <a:ext uri="{FF2B5EF4-FFF2-40B4-BE49-F238E27FC236}">
                <a16:creationId xmlns:a16="http://schemas.microsoft.com/office/drawing/2014/main" id="{5C6918F5-1680-438C-89C9-70A2B492B78D}"/>
              </a:ext>
            </a:extLst>
          </p:cNvPr>
          <p:cNvSpPr txBox="1"/>
          <p:nvPr/>
        </p:nvSpPr>
        <p:spPr>
          <a:xfrm>
            <a:off x="1143000" y="4612598"/>
            <a:ext cx="365806" cy="261610"/>
          </a:xfrm>
          <a:prstGeom prst="rect">
            <a:avLst/>
          </a:prstGeom>
          <a:noFill/>
        </p:spPr>
        <p:txBody>
          <a:bodyPr wrap="none" rtlCol="0">
            <a:spAutoFit/>
          </a:bodyPr>
          <a:lstStyle/>
          <a:p>
            <a:r>
              <a:rPr lang="en-US" sz="1050" dirty="0">
                <a:solidFill>
                  <a:srgbClr val="0070C0"/>
                </a:solidFill>
              </a:rPr>
              <a:t>SF</a:t>
            </a:r>
          </a:p>
        </p:txBody>
      </p:sp>
      <p:sp>
        <p:nvSpPr>
          <p:cNvPr id="7" name="TextBox 6">
            <a:extLst>
              <a:ext uri="{FF2B5EF4-FFF2-40B4-BE49-F238E27FC236}">
                <a16:creationId xmlns:a16="http://schemas.microsoft.com/office/drawing/2014/main" id="{1B450978-6637-4456-9D38-A8C0759B7C78}"/>
              </a:ext>
            </a:extLst>
          </p:cNvPr>
          <p:cNvSpPr txBox="1"/>
          <p:nvPr/>
        </p:nvSpPr>
        <p:spPr>
          <a:xfrm>
            <a:off x="1158194" y="5072390"/>
            <a:ext cx="378630" cy="253916"/>
          </a:xfrm>
          <a:prstGeom prst="rect">
            <a:avLst/>
          </a:prstGeom>
          <a:noFill/>
        </p:spPr>
        <p:txBody>
          <a:bodyPr wrap="none" rtlCol="0">
            <a:spAutoFit/>
          </a:bodyPr>
          <a:lstStyle/>
          <a:p>
            <a:r>
              <a:rPr lang="en-US" sz="1050" dirty="0">
                <a:solidFill>
                  <a:srgbClr val="0070C0"/>
                </a:solidFill>
              </a:rPr>
              <a:t>SG</a:t>
            </a:r>
          </a:p>
        </p:txBody>
      </p:sp>
      <p:sp>
        <p:nvSpPr>
          <p:cNvPr id="8" name="Rectangle 7">
            <a:extLst>
              <a:ext uri="{FF2B5EF4-FFF2-40B4-BE49-F238E27FC236}">
                <a16:creationId xmlns:a16="http://schemas.microsoft.com/office/drawing/2014/main" id="{302966FC-314B-4891-8DDC-FDC10987DBF4}"/>
              </a:ext>
            </a:extLst>
          </p:cNvPr>
          <p:cNvSpPr/>
          <p:nvPr/>
        </p:nvSpPr>
        <p:spPr>
          <a:xfrm>
            <a:off x="5334000" y="4612598"/>
            <a:ext cx="365806" cy="261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sp>
        <p:nvSpPr>
          <p:cNvPr id="9" name="Rectangle 8">
            <a:extLst>
              <a:ext uri="{FF2B5EF4-FFF2-40B4-BE49-F238E27FC236}">
                <a16:creationId xmlns:a16="http://schemas.microsoft.com/office/drawing/2014/main" id="{EA5EC643-CE68-4A8C-87A9-B28FD636DAA5}"/>
              </a:ext>
            </a:extLst>
          </p:cNvPr>
          <p:cNvSpPr/>
          <p:nvPr/>
        </p:nvSpPr>
        <p:spPr>
          <a:xfrm>
            <a:off x="7101794" y="4615190"/>
            <a:ext cx="746806" cy="261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sp>
        <p:nvSpPr>
          <p:cNvPr id="10" name="Rectangle 9">
            <a:extLst>
              <a:ext uri="{FF2B5EF4-FFF2-40B4-BE49-F238E27FC236}">
                <a16:creationId xmlns:a16="http://schemas.microsoft.com/office/drawing/2014/main" id="{4FD38E90-817D-4317-A303-7DA4FCA4D428}"/>
              </a:ext>
            </a:extLst>
          </p:cNvPr>
          <p:cNvSpPr/>
          <p:nvPr/>
        </p:nvSpPr>
        <p:spPr>
          <a:xfrm>
            <a:off x="7802903" y="5074416"/>
            <a:ext cx="365806" cy="261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spTree>
    <p:extLst>
      <p:ext uri="{BB962C8B-B14F-4D97-AF65-F5344CB8AC3E}">
        <p14:creationId xmlns:p14="http://schemas.microsoft.com/office/powerpoint/2010/main" val="19802657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7F7E4F-8E9A-4D88-9D76-A7266A812C7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45679" y="1513491"/>
            <a:ext cx="8652641" cy="2286000"/>
          </a:xfrm>
          <a:prstGeom prst="rect">
            <a:avLst/>
          </a:prstGeom>
        </p:spPr>
      </p:pic>
      <p:pic>
        <p:nvPicPr>
          <p:cNvPr id="5" name="Picture 4">
            <a:extLst>
              <a:ext uri="{FF2B5EF4-FFF2-40B4-BE49-F238E27FC236}">
                <a16:creationId xmlns:a16="http://schemas.microsoft.com/office/drawing/2014/main" id="{B46181A6-6069-409B-9753-671E57FBEE0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45679" y="3951890"/>
            <a:ext cx="8652641" cy="1458310"/>
          </a:xfrm>
          <a:prstGeom prst="rect">
            <a:avLst/>
          </a:prstGeom>
        </p:spPr>
      </p:pic>
      <p:sp>
        <p:nvSpPr>
          <p:cNvPr id="7" name="Rectangle 6">
            <a:extLst>
              <a:ext uri="{FF2B5EF4-FFF2-40B4-BE49-F238E27FC236}">
                <a16:creationId xmlns:a16="http://schemas.microsoft.com/office/drawing/2014/main" id="{B6D57E2D-C832-4868-BFD1-66A967A6166D}"/>
              </a:ext>
            </a:extLst>
          </p:cNvPr>
          <p:cNvSpPr/>
          <p:nvPr/>
        </p:nvSpPr>
        <p:spPr>
          <a:xfrm>
            <a:off x="8229600" y="3614081"/>
            <a:ext cx="696429" cy="261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sp>
        <p:nvSpPr>
          <p:cNvPr id="8" name="Rectangle 7">
            <a:extLst>
              <a:ext uri="{FF2B5EF4-FFF2-40B4-BE49-F238E27FC236}">
                <a16:creationId xmlns:a16="http://schemas.microsoft.com/office/drawing/2014/main" id="{A60FC9D5-C536-42DB-8F96-6B1F69ACC394}"/>
              </a:ext>
            </a:extLst>
          </p:cNvPr>
          <p:cNvSpPr/>
          <p:nvPr/>
        </p:nvSpPr>
        <p:spPr>
          <a:xfrm>
            <a:off x="3962400" y="3575981"/>
            <a:ext cx="365806" cy="261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sp>
        <p:nvSpPr>
          <p:cNvPr id="9" name="Rectangle 8">
            <a:extLst>
              <a:ext uri="{FF2B5EF4-FFF2-40B4-BE49-F238E27FC236}">
                <a16:creationId xmlns:a16="http://schemas.microsoft.com/office/drawing/2014/main" id="{7E645FEA-044F-4EB6-ACC2-54DC6A4C0560}"/>
              </a:ext>
            </a:extLst>
          </p:cNvPr>
          <p:cNvSpPr/>
          <p:nvPr/>
        </p:nvSpPr>
        <p:spPr>
          <a:xfrm>
            <a:off x="4261610" y="3911481"/>
            <a:ext cx="365806" cy="261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sp>
        <p:nvSpPr>
          <p:cNvPr id="10" name="Rectangle 9">
            <a:extLst>
              <a:ext uri="{FF2B5EF4-FFF2-40B4-BE49-F238E27FC236}">
                <a16:creationId xmlns:a16="http://schemas.microsoft.com/office/drawing/2014/main" id="{8A19480C-96EC-4041-9554-DB5CB00C4B59}"/>
              </a:ext>
            </a:extLst>
          </p:cNvPr>
          <p:cNvSpPr/>
          <p:nvPr/>
        </p:nvSpPr>
        <p:spPr>
          <a:xfrm>
            <a:off x="5257800" y="3911481"/>
            <a:ext cx="365806" cy="261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sp>
        <p:nvSpPr>
          <p:cNvPr id="11" name="Rectangle 10">
            <a:extLst>
              <a:ext uri="{FF2B5EF4-FFF2-40B4-BE49-F238E27FC236}">
                <a16:creationId xmlns:a16="http://schemas.microsoft.com/office/drawing/2014/main" id="{43F99373-F86D-4789-92C6-4A3AD2201A31}"/>
              </a:ext>
            </a:extLst>
          </p:cNvPr>
          <p:cNvSpPr/>
          <p:nvPr/>
        </p:nvSpPr>
        <p:spPr>
          <a:xfrm>
            <a:off x="7543800" y="3593876"/>
            <a:ext cx="365806" cy="261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sp>
        <p:nvSpPr>
          <p:cNvPr id="12" name="TextBox 11">
            <a:extLst>
              <a:ext uri="{FF2B5EF4-FFF2-40B4-BE49-F238E27FC236}">
                <a16:creationId xmlns:a16="http://schemas.microsoft.com/office/drawing/2014/main" id="{CFC3CEF5-DB37-4B1B-9217-F080F0F9B924}"/>
              </a:ext>
            </a:extLst>
          </p:cNvPr>
          <p:cNvSpPr txBox="1"/>
          <p:nvPr/>
        </p:nvSpPr>
        <p:spPr>
          <a:xfrm>
            <a:off x="124308" y="609600"/>
            <a:ext cx="7673576" cy="461665"/>
          </a:xfrm>
          <a:prstGeom prst="rect">
            <a:avLst/>
          </a:prstGeom>
          <a:noFill/>
        </p:spPr>
        <p:txBody>
          <a:bodyPr wrap="none" rtlCol="0">
            <a:spAutoFit/>
          </a:bodyPr>
          <a:lstStyle/>
          <a:p>
            <a:r>
              <a:rPr lang="en-US" sz="2400" dirty="0"/>
              <a:t>The Trade: Leonard – DeRozan | Advanced Stats - PIE</a:t>
            </a:r>
          </a:p>
        </p:txBody>
      </p:sp>
    </p:spTree>
    <p:extLst>
      <p:ext uri="{BB962C8B-B14F-4D97-AF65-F5344CB8AC3E}">
        <p14:creationId xmlns:p14="http://schemas.microsoft.com/office/powerpoint/2010/main" val="28605122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848600" y="0"/>
            <a:ext cx="1159292" cy="369332"/>
          </a:xfrm>
          <a:prstGeom prst="rect">
            <a:avLst/>
          </a:prstGeom>
          <a:noFill/>
        </p:spPr>
        <p:txBody>
          <a:bodyPr wrap="none" rtlCol="0">
            <a:spAutoFit/>
          </a:bodyPr>
          <a:lstStyle/>
          <a:p>
            <a:r>
              <a:rPr lang="en-US" i="1" dirty="0"/>
              <a:t>4:50-9:35</a:t>
            </a:r>
          </a:p>
        </p:txBody>
      </p:sp>
      <p:pic>
        <p:nvPicPr>
          <p:cNvPr id="6" name="Online Media 5" title="60 MINUTES - Basketball Analytics">
            <a:hlinkClick r:id="" action="ppaction://media"/>
            <a:extLst>
              <a:ext uri="{FF2B5EF4-FFF2-40B4-BE49-F238E27FC236}">
                <a16:creationId xmlns:a16="http://schemas.microsoft.com/office/drawing/2014/main" id="{EA761C10-0DBA-4D95-8B52-0C7CC606B3AA}"/>
              </a:ext>
            </a:extLst>
          </p:cNvPr>
          <p:cNvPicPr>
            <a:picLocks noRot="1" noChangeAspect="1"/>
          </p:cNvPicPr>
          <p:nvPr>
            <a:videoFile r:link="rId1"/>
          </p:nvPr>
        </p:nvPicPr>
        <p:blipFill>
          <a:blip r:embed="rId4"/>
          <a:stretch>
            <a:fillRect/>
          </a:stretch>
        </p:blipFill>
        <p:spPr>
          <a:xfrm>
            <a:off x="1524000" y="1714500"/>
            <a:ext cx="6096000" cy="3429000"/>
          </a:xfrm>
          <a:prstGeom prst="rect">
            <a:avLst/>
          </a:prstGeom>
        </p:spPr>
      </p:pic>
      <p:sp>
        <p:nvSpPr>
          <p:cNvPr id="7" name="TextBox 6">
            <a:extLst>
              <a:ext uri="{FF2B5EF4-FFF2-40B4-BE49-F238E27FC236}">
                <a16:creationId xmlns:a16="http://schemas.microsoft.com/office/drawing/2014/main" id="{6401E7DC-A0F4-4078-AA4B-5D65ADA261DD}"/>
              </a:ext>
            </a:extLst>
          </p:cNvPr>
          <p:cNvSpPr txBox="1"/>
          <p:nvPr/>
        </p:nvSpPr>
        <p:spPr>
          <a:xfrm>
            <a:off x="381000" y="762000"/>
            <a:ext cx="1521570" cy="461665"/>
          </a:xfrm>
          <a:prstGeom prst="rect">
            <a:avLst/>
          </a:prstGeom>
          <a:noFill/>
        </p:spPr>
        <p:txBody>
          <a:bodyPr wrap="none" rtlCol="0">
            <a:spAutoFit/>
          </a:bodyPr>
          <a:lstStyle/>
          <a:p>
            <a:r>
              <a:rPr lang="en-US" sz="2400" dirty="0"/>
              <a:t>Moreyball</a:t>
            </a:r>
          </a:p>
        </p:txBody>
      </p:sp>
    </p:spTree>
    <p:extLst>
      <p:ext uri="{BB962C8B-B14F-4D97-AF65-F5344CB8AC3E}">
        <p14:creationId xmlns:p14="http://schemas.microsoft.com/office/powerpoint/2010/main" val="1800140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534400" cy="990600"/>
          </a:xfrm>
        </p:spPr>
        <p:txBody>
          <a:bodyPr>
            <a:normAutofit fontScale="90000"/>
          </a:bodyPr>
          <a:lstStyle/>
          <a:p>
            <a:r>
              <a:rPr lang="en-US" dirty="0"/>
              <a:t>Rockets/Moreyball: Morey’s early years</a:t>
            </a:r>
          </a:p>
        </p:txBody>
      </p:sp>
      <p:sp>
        <p:nvSpPr>
          <p:cNvPr id="3" name="Content Placeholder 2"/>
          <p:cNvSpPr>
            <a:spLocks noGrp="1"/>
          </p:cNvSpPr>
          <p:nvPr>
            <p:ph idx="1"/>
          </p:nvPr>
        </p:nvSpPr>
        <p:spPr>
          <a:xfrm>
            <a:off x="457200" y="1066800"/>
            <a:ext cx="8229600" cy="609600"/>
          </a:xfrm>
        </p:spPr>
        <p:txBody>
          <a:bodyPr>
            <a:normAutofit fontScale="85000" lnSpcReduction="20000"/>
          </a:bodyPr>
          <a:lstStyle/>
          <a:p>
            <a:r>
              <a:rPr lang="en-US" dirty="0"/>
              <a:t>Nearly 50% of 2008-09 cap devoted to injured players Tracy McGrady and Yao Ming</a:t>
            </a:r>
          </a:p>
        </p:txBody>
      </p:sp>
      <p:pic>
        <p:nvPicPr>
          <p:cNvPr id="4098" name="Picture 2"/>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1752600" y="1860040"/>
            <a:ext cx="6629400" cy="47901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a:extLst>
              <a:ext uri="{FF2B5EF4-FFF2-40B4-BE49-F238E27FC236}">
                <a16:creationId xmlns:a16="http://schemas.microsoft.com/office/drawing/2014/main" id="{ACC695CB-5C14-44B5-B0BA-2C5E245F59EE}"/>
              </a:ext>
            </a:extLst>
          </p:cNvPr>
          <p:cNvCxnSpPr/>
          <p:nvPr/>
        </p:nvCxnSpPr>
        <p:spPr>
          <a:xfrm>
            <a:off x="1066800" y="1981200"/>
            <a:ext cx="68580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A846747-494B-4DCB-B240-12CD9946A0EE}"/>
              </a:ext>
            </a:extLst>
          </p:cNvPr>
          <p:cNvCxnSpPr/>
          <p:nvPr/>
        </p:nvCxnSpPr>
        <p:spPr>
          <a:xfrm>
            <a:off x="1066800" y="2286000"/>
            <a:ext cx="68580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38032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57200"/>
            <a:ext cx="2286000" cy="990600"/>
          </a:xfrm>
        </p:spPr>
        <p:txBody>
          <a:bodyPr>
            <a:normAutofit fontScale="90000"/>
          </a:bodyPr>
          <a:lstStyle/>
          <a:p>
            <a:r>
              <a:rPr lang="en-US" dirty="0"/>
              <a:t>Rockets 2013-14</a:t>
            </a:r>
          </a:p>
        </p:txBody>
      </p:sp>
      <p:pic>
        <p:nvPicPr>
          <p:cNvPr id="5122" name="Picture 2"/>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2946399" y="304800"/>
            <a:ext cx="6037943" cy="6400800"/>
          </a:xfrm>
          <a:prstGeom prst="rect">
            <a:avLst/>
          </a:prstGeom>
          <a:noFill/>
          <a:ln w="25400">
            <a:solidFill>
              <a:srgbClr val="002060"/>
            </a:solidFill>
            <a:miter lim="800000"/>
            <a:headEnd/>
            <a:tailEnd/>
          </a:ln>
          <a:extLst>
            <a:ext uri="{909E8E84-426E-40DD-AFC4-6F175D3DCCD1}">
              <a14:hiddenFill xmlns:a14="http://schemas.microsoft.com/office/drawing/2010/main">
                <a:solidFill>
                  <a:schemeClr val="accent1"/>
                </a:solidFill>
              </a14:hiddenFill>
            </a:ext>
          </a:extLst>
        </p:spPr>
      </p:pic>
      <p:sp>
        <p:nvSpPr>
          <p:cNvPr id="6" name="TextBox 5"/>
          <p:cNvSpPr txBox="1"/>
          <p:nvPr/>
        </p:nvSpPr>
        <p:spPr>
          <a:xfrm>
            <a:off x="228600" y="1676400"/>
            <a:ext cx="2057400" cy="2308324"/>
          </a:xfrm>
          <a:prstGeom prst="rect">
            <a:avLst/>
          </a:prstGeom>
          <a:noFill/>
        </p:spPr>
        <p:txBody>
          <a:bodyPr wrap="square" rtlCol="0">
            <a:spAutoFit/>
          </a:bodyPr>
          <a:lstStyle/>
          <a:p>
            <a:r>
              <a:rPr lang="en-US" dirty="0"/>
              <a:t>2 top players still @ 50% of total</a:t>
            </a:r>
          </a:p>
          <a:p>
            <a:endParaRPr lang="en-US" dirty="0"/>
          </a:p>
          <a:p>
            <a:r>
              <a:rPr lang="en-US" dirty="0"/>
              <a:t>Aaron Brooks – lone holdover from ‘08-09</a:t>
            </a:r>
          </a:p>
          <a:p>
            <a:endParaRPr lang="en-US" dirty="0"/>
          </a:p>
          <a:p>
            <a:endParaRPr lang="en-US" dirty="0"/>
          </a:p>
        </p:txBody>
      </p:sp>
      <p:cxnSp>
        <p:nvCxnSpPr>
          <p:cNvPr id="5" name="Straight Arrow Connector 4">
            <a:extLst>
              <a:ext uri="{FF2B5EF4-FFF2-40B4-BE49-F238E27FC236}">
                <a16:creationId xmlns:a16="http://schemas.microsoft.com/office/drawing/2014/main" id="{32262AD3-6E5D-4006-BAF5-7C868FB24C5D}"/>
              </a:ext>
            </a:extLst>
          </p:cNvPr>
          <p:cNvCxnSpPr>
            <a:cxnSpLocks/>
          </p:cNvCxnSpPr>
          <p:nvPr/>
        </p:nvCxnSpPr>
        <p:spPr>
          <a:xfrm>
            <a:off x="2438400" y="1295400"/>
            <a:ext cx="45720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FDCD387-1CBF-4D9E-90ED-AEBB0650CAC0}"/>
              </a:ext>
            </a:extLst>
          </p:cNvPr>
          <p:cNvCxnSpPr>
            <a:cxnSpLocks/>
          </p:cNvCxnSpPr>
          <p:nvPr/>
        </p:nvCxnSpPr>
        <p:spPr>
          <a:xfrm>
            <a:off x="2438400" y="1524000"/>
            <a:ext cx="45720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21CEEA2-8A82-4398-BC82-68E45F884092}"/>
              </a:ext>
            </a:extLst>
          </p:cNvPr>
          <p:cNvCxnSpPr>
            <a:cxnSpLocks/>
          </p:cNvCxnSpPr>
          <p:nvPr/>
        </p:nvCxnSpPr>
        <p:spPr>
          <a:xfrm>
            <a:off x="2438400" y="3886200"/>
            <a:ext cx="457200" cy="0"/>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4525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304800"/>
            <a:ext cx="8229600" cy="990600"/>
          </a:xfrm>
        </p:spPr>
        <p:txBody>
          <a:bodyPr/>
          <a:lstStyle/>
          <a:p>
            <a:r>
              <a:rPr lang="en-US" dirty="0"/>
              <a:t>MoreyBall - Rockets Key Acquisitions</a:t>
            </a:r>
          </a:p>
        </p:txBody>
      </p:sp>
      <p:pic>
        <p:nvPicPr>
          <p:cNvPr id="6146"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76200" y="1726969"/>
            <a:ext cx="4630058"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76200" y="1313312"/>
            <a:ext cx="4613860" cy="413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6172200" y="4422577"/>
            <a:ext cx="2667000" cy="683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4903041" y="2108416"/>
            <a:ext cx="4103073" cy="22093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4876800" y="1295400"/>
            <a:ext cx="4129314" cy="6601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331040" y="5304472"/>
            <a:ext cx="8508159" cy="1477328"/>
          </a:xfrm>
          <a:prstGeom prst="rect">
            <a:avLst/>
          </a:prstGeom>
        </p:spPr>
        <p:txBody>
          <a:bodyPr wrap="square">
            <a:spAutoFit/>
          </a:bodyPr>
          <a:lstStyle/>
          <a:p>
            <a:r>
              <a:rPr lang="en-US" dirty="0"/>
              <a:t>Building a team is akin to staring at a chessboard, and the modern-day GM has to think several moves ahead. The Rockets didn’t land all-star guard James Harden overnight. Officials there count </a:t>
            </a:r>
            <a:r>
              <a:rPr lang="en-US" b="1" u="sng" dirty="0"/>
              <a:t>14 different roster moves </a:t>
            </a:r>
            <a:r>
              <a:rPr lang="en-US" dirty="0"/>
              <a:t>that cleared salary cap space, freed up money and paved the way to welcome Harden via a trade last season.</a:t>
            </a:r>
          </a:p>
        </p:txBody>
      </p:sp>
      <p:sp>
        <p:nvSpPr>
          <p:cNvPr id="4" name="TextBox 3">
            <a:extLst>
              <a:ext uri="{FF2B5EF4-FFF2-40B4-BE49-F238E27FC236}">
                <a16:creationId xmlns:a16="http://schemas.microsoft.com/office/drawing/2014/main" id="{BFB173E3-FC17-4A6D-9D10-FE6F1F41907C}"/>
              </a:ext>
            </a:extLst>
          </p:cNvPr>
          <p:cNvSpPr txBox="1"/>
          <p:nvPr/>
        </p:nvSpPr>
        <p:spPr>
          <a:xfrm>
            <a:off x="0" y="1130752"/>
            <a:ext cx="851515" cy="276999"/>
          </a:xfrm>
          <a:prstGeom prst="rect">
            <a:avLst/>
          </a:prstGeom>
          <a:noFill/>
        </p:spPr>
        <p:txBody>
          <a:bodyPr wrap="none" rtlCol="0">
            <a:spAutoFit/>
          </a:bodyPr>
          <a:lstStyle/>
          <a:p>
            <a:r>
              <a:rPr lang="en-US" sz="1200" i="1" dirty="0">
                <a:solidFill>
                  <a:srgbClr val="0070C0"/>
                </a:solidFill>
              </a:rPr>
              <a:t>Oct. 2012</a:t>
            </a:r>
          </a:p>
        </p:txBody>
      </p:sp>
    </p:spTree>
    <p:extLst>
      <p:ext uri="{BB962C8B-B14F-4D97-AF65-F5344CB8AC3E}">
        <p14:creationId xmlns:p14="http://schemas.microsoft.com/office/powerpoint/2010/main" val="18948492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38C5D1-4B57-425C-AD3F-7B2ED58F11B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70574" y="466876"/>
            <a:ext cx="6725626" cy="5871579"/>
          </a:xfrm>
          <a:prstGeom prst="rect">
            <a:avLst/>
          </a:prstGeom>
        </p:spPr>
      </p:pic>
    </p:spTree>
    <p:extLst>
      <p:ext uri="{BB962C8B-B14F-4D97-AF65-F5344CB8AC3E}">
        <p14:creationId xmlns:p14="http://schemas.microsoft.com/office/powerpoint/2010/main" val="4063333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28600" y="152400"/>
            <a:ext cx="5312229" cy="4329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5867400" y="609600"/>
            <a:ext cx="3200400" cy="3139321"/>
          </a:xfrm>
          <a:prstGeom prst="rect">
            <a:avLst/>
          </a:prstGeom>
        </p:spPr>
        <p:txBody>
          <a:bodyPr wrap="square">
            <a:spAutoFit/>
          </a:bodyPr>
          <a:lstStyle/>
          <a:p>
            <a:r>
              <a:rPr lang="en-US" b="1" dirty="0">
                <a:solidFill>
                  <a:srgbClr val="C00000"/>
                </a:solidFill>
              </a:rPr>
              <a:t>“I’d read ‘Moneyball,’ but I never thought it could be applied to basketball,” Battier said. “They really gave me Analytics 101. . . . I like to think it helped me stick around the league a few more years.”</a:t>
            </a:r>
          </a:p>
          <a:p>
            <a:endParaRPr lang="en-US" b="1" dirty="0">
              <a:solidFill>
                <a:srgbClr val="C00000"/>
              </a:solidFill>
            </a:endParaRPr>
          </a:p>
          <a:p>
            <a:r>
              <a:rPr lang="en-US" b="1" dirty="0">
                <a:solidFill>
                  <a:srgbClr val="0000CC"/>
                </a:solidFill>
              </a:rPr>
              <a:t>Sam Hinkie, 35, new Sixers GM (Bain, Stanford SB)</a:t>
            </a:r>
          </a:p>
        </p:txBody>
      </p:sp>
      <p:sp>
        <p:nvSpPr>
          <p:cNvPr id="3" name="Rectangle 2"/>
          <p:cNvSpPr/>
          <p:nvPr/>
        </p:nvSpPr>
        <p:spPr>
          <a:xfrm>
            <a:off x="228600" y="4951274"/>
            <a:ext cx="8610600" cy="1754326"/>
          </a:xfrm>
          <a:prstGeom prst="rect">
            <a:avLst/>
          </a:prstGeom>
        </p:spPr>
        <p:txBody>
          <a:bodyPr wrap="square">
            <a:spAutoFit/>
          </a:bodyPr>
          <a:lstStyle/>
          <a:p>
            <a:r>
              <a:rPr lang="en-US" dirty="0">
                <a:solidFill>
                  <a:srgbClr val="C00000"/>
                </a:solidFill>
              </a:rPr>
              <a:t>“</a:t>
            </a:r>
            <a:r>
              <a:rPr lang="en-US" b="1" u="sng" dirty="0">
                <a:solidFill>
                  <a:srgbClr val="C00000"/>
                </a:solidFill>
              </a:rPr>
              <a:t>Risk has been mitigated</a:t>
            </a:r>
            <a:r>
              <a:rPr lang="en-US" dirty="0"/>
              <a:t>,” said Shane Battier, a 12-year veteran known for his ability to rely on analytics to find subtle, effective ways to impact games. “It’s like playing blackjack in the casino. Teams are giving themselves the best opportunity to shave off a few percentage points and improve their chances of success.”</a:t>
            </a:r>
          </a:p>
          <a:p>
            <a:r>
              <a:rPr lang="en-US" dirty="0"/>
              <a:t>Every decision is considered in terms of risk, reward and value: trades, draft picks, shot selection.</a:t>
            </a:r>
          </a:p>
        </p:txBody>
      </p:sp>
    </p:spTree>
    <p:extLst>
      <p:ext uri="{BB962C8B-B14F-4D97-AF65-F5344CB8AC3E}">
        <p14:creationId xmlns:p14="http://schemas.microsoft.com/office/powerpoint/2010/main" val="10691771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hlinkClick r:id="rId3"/>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85800" y="381000"/>
            <a:ext cx="6934201" cy="5547361"/>
          </a:xfrm>
          <a:prstGeom prst="rect">
            <a:avLst/>
          </a:prstGeom>
        </p:spPr>
      </p:pic>
      <p:sp>
        <p:nvSpPr>
          <p:cNvPr id="6" name="Rectangle 5"/>
          <p:cNvSpPr/>
          <p:nvPr/>
        </p:nvSpPr>
        <p:spPr>
          <a:xfrm>
            <a:off x="457200" y="6211669"/>
            <a:ext cx="8839200" cy="646331"/>
          </a:xfrm>
          <a:prstGeom prst="rect">
            <a:avLst/>
          </a:prstGeom>
        </p:spPr>
        <p:txBody>
          <a:bodyPr wrap="square">
            <a:spAutoFit/>
          </a:bodyPr>
          <a:lstStyle/>
          <a:p>
            <a:r>
              <a:rPr lang="en-US" dirty="0">
                <a:hlinkClick r:id="rId3"/>
              </a:rPr>
              <a:t>http://www.si.com/nba/2016/11/30/sam-hinkie-after-the-process-philadelphia-76ers</a:t>
            </a:r>
            <a:endParaRPr lang="en-US" dirty="0"/>
          </a:p>
          <a:p>
            <a:endParaRPr lang="en-US" dirty="0"/>
          </a:p>
        </p:txBody>
      </p:sp>
      <p:sp>
        <p:nvSpPr>
          <p:cNvPr id="2" name="TextBox 1">
            <a:extLst>
              <a:ext uri="{FF2B5EF4-FFF2-40B4-BE49-F238E27FC236}">
                <a16:creationId xmlns:a16="http://schemas.microsoft.com/office/drawing/2014/main" id="{5E9097D5-6E17-4E07-9F8C-6AFA48C585CB}"/>
              </a:ext>
            </a:extLst>
          </p:cNvPr>
          <p:cNvSpPr txBox="1"/>
          <p:nvPr/>
        </p:nvSpPr>
        <p:spPr>
          <a:xfrm>
            <a:off x="152400" y="0"/>
            <a:ext cx="6070316" cy="369332"/>
          </a:xfrm>
          <a:prstGeom prst="rect">
            <a:avLst/>
          </a:prstGeom>
          <a:noFill/>
        </p:spPr>
        <p:txBody>
          <a:bodyPr wrap="none" rtlCol="0">
            <a:spAutoFit/>
          </a:bodyPr>
          <a:lstStyle/>
          <a:p>
            <a:r>
              <a:rPr lang="en-US" dirty="0">
                <a:solidFill>
                  <a:schemeClr val="bg1"/>
                </a:solidFill>
              </a:rPr>
              <a:t>Sam Hinkie – 2013-2016 | GM 76ers | “Trust the Process”</a:t>
            </a:r>
          </a:p>
        </p:txBody>
      </p:sp>
    </p:spTree>
    <p:extLst>
      <p:ext uri="{BB962C8B-B14F-4D97-AF65-F5344CB8AC3E}">
        <p14:creationId xmlns:p14="http://schemas.microsoft.com/office/powerpoint/2010/main" val="7460596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28600" y="3200400"/>
            <a:ext cx="2909685"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6"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04800" y="228600"/>
            <a:ext cx="7162800" cy="971227"/>
          </a:xfrm>
          <a:prstGeom prst="rect">
            <a:avLst/>
          </a:prstGeom>
          <a:noFill/>
          <a:ln w="9525">
            <a:noFill/>
            <a:miter lim="800000"/>
            <a:headEnd/>
            <a:tailEnd/>
          </a:ln>
          <a:effectLst/>
        </p:spPr>
      </p:pic>
      <p:pic>
        <p:nvPicPr>
          <p:cNvPr id="6147" name="Picture 3"/>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62000" y="1583410"/>
            <a:ext cx="7924800" cy="1007390"/>
          </a:xfrm>
          <a:prstGeom prst="rect">
            <a:avLst/>
          </a:prstGeom>
          <a:noFill/>
          <a:ln w="9525">
            <a:noFill/>
            <a:miter lim="800000"/>
            <a:headEnd/>
            <a:tailEnd/>
          </a:ln>
          <a:effectLst/>
        </p:spPr>
      </p:pic>
      <p:pic>
        <p:nvPicPr>
          <p:cNvPr id="6148" name="Picture 4"/>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352800" y="3124199"/>
            <a:ext cx="5486400" cy="2228850"/>
          </a:xfrm>
          <a:prstGeom prst="rect">
            <a:avLst/>
          </a:prstGeom>
          <a:noFill/>
          <a:ln w="9525">
            <a:noFill/>
            <a:miter lim="800000"/>
            <a:headEnd/>
            <a:tailEnd/>
          </a:ln>
          <a:effectLst/>
        </p:spPr>
      </p:pic>
    </p:spTree>
    <p:extLst>
      <p:ext uri="{BB962C8B-B14F-4D97-AF65-F5344CB8AC3E}">
        <p14:creationId xmlns:p14="http://schemas.microsoft.com/office/powerpoint/2010/main" val="3128967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7DD0728-3B47-4AA0-A220-2F8DFA6F2455}"/>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543300" y="499910"/>
            <a:ext cx="2057400" cy="6335605"/>
          </a:xfrm>
          <a:prstGeom prst="rect">
            <a:avLst/>
          </a:prstGeom>
          <a:noFill/>
          <a:ln w="25400">
            <a:solidFill>
              <a:srgbClr val="0000FF"/>
            </a:solidFill>
            <a:miter lim="800000"/>
            <a:headEnd/>
            <a:tailEnd/>
          </a:ln>
          <a:effectLst/>
        </p:spPr>
      </p:pic>
      <p:pic>
        <p:nvPicPr>
          <p:cNvPr id="5" name="Picture 5">
            <a:extLst>
              <a:ext uri="{FF2B5EF4-FFF2-40B4-BE49-F238E27FC236}">
                <a16:creationId xmlns:a16="http://schemas.microsoft.com/office/drawing/2014/main" id="{727E3C3D-DF44-4852-9EDF-61206AE800D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867400" y="457200"/>
            <a:ext cx="2638425" cy="6200775"/>
          </a:xfrm>
          <a:prstGeom prst="rect">
            <a:avLst/>
          </a:prstGeom>
          <a:noFill/>
          <a:ln w="22225">
            <a:solidFill>
              <a:srgbClr val="0000FF"/>
            </a:solidFill>
            <a:miter lim="800000"/>
            <a:headEnd/>
            <a:tailEnd/>
          </a:ln>
          <a:effectLst/>
        </p:spPr>
      </p:pic>
      <p:sp>
        <p:nvSpPr>
          <p:cNvPr id="7" name="TextBox 6">
            <a:extLst>
              <a:ext uri="{FF2B5EF4-FFF2-40B4-BE49-F238E27FC236}">
                <a16:creationId xmlns:a16="http://schemas.microsoft.com/office/drawing/2014/main" id="{33E8F422-73AE-4039-94C2-5176B2255AA4}"/>
              </a:ext>
            </a:extLst>
          </p:cNvPr>
          <p:cNvSpPr txBox="1"/>
          <p:nvPr/>
        </p:nvSpPr>
        <p:spPr>
          <a:xfrm>
            <a:off x="304800" y="0"/>
            <a:ext cx="4591770" cy="369332"/>
          </a:xfrm>
          <a:prstGeom prst="rect">
            <a:avLst/>
          </a:prstGeom>
          <a:noFill/>
        </p:spPr>
        <p:txBody>
          <a:bodyPr wrap="none" rtlCol="0">
            <a:spAutoFit/>
          </a:bodyPr>
          <a:lstStyle/>
          <a:p>
            <a:r>
              <a:rPr lang="en-US" dirty="0">
                <a:solidFill>
                  <a:schemeClr val="bg1"/>
                </a:solidFill>
              </a:rPr>
              <a:t>CLASS FINAL – CENTRAL MIDFIELDERS</a:t>
            </a:r>
          </a:p>
        </p:txBody>
      </p:sp>
      <p:pic>
        <p:nvPicPr>
          <p:cNvPr id="8" name="Picture 7">
            <a:extLst>
              <a:ext uri="{FF2B5EF4-FFF2-40B4-BE49-F238E27FC236}">
                <a16:creationId xmlns:a16="http://schemas.microsoft.com/office/drawing/2014/main" id="{BA1D3126-D54F-48D7-8044-3A6E3272E8A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28600" y="517170"/>
            <a:ext cx="2819400" cy="6188430"/>
          </a:xfrm>
          <a:prstGeom prst="rect">
            <a:avLst/>
          </a:prstGeom>
          <a:ln w="19050">
            <a:solidFill>
              <a:srgbClr val="002060"/>
            </a:solidFill>
          </a:ln>
        </p:spPr>
      </p:pic>
    </p:spTree>
    <p:extLst>
      <p:ext uri="{BB962C8B-B14F-4D97-AF65-F5344CB8AC3E}">
        <p14:creationId xmlns:p14="http://schemas.microsoft.com/office/powerpoint/2010/main" val="40118184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15496" y="1053647"/>
            <a:ext cx="4956629" cy="12990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304800" y="478971"/>
            <a:ext cx="5515429" cy="5660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AutoShape 4" descr="paine-datalab-phillystreak-1"/>
          <p:cNvSpPr>
            <a:spLocks noChangeAspect="1" noChangeArrowheads="1"/>
          </p:cNvSpPr>
          <p:nvPr/>
        </p:nvSpPr>
        <p:spPr bwMode="auto">
          <a:xfrm>
            <a:off x="155575" y="-2171700"/>
            <a:ext cx="5810250" cy="45243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1029" name="Picture 5"/>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324001" y="2438400"/>
            <a:ext cx="5286599" cy="4116614"/>
          </a:xfrm>
          <a:prstGeom prst="rect">
            <a:avLst/>
          </a:prstGeom>
          <a:noFill/>
          <a:ln w="25400">
            <a:solidFill>
              <a:srgbClr val="0C0658"/>
            </a:solidFill>
            <a:miter lim="800000"/>
            <a:headEnd/>
            <a:tailEnd/>
          </a:ln>
          <a:extLst>
            <a:ext uri="{909E8E84-426E-40DD-AFC4-6F175D3DCCD1}">
              <a14:hiddenFill xmlns:a14="http://schemas.microsoft.com/office/drawing/2010/main">
                <a:solidFill>
                  <a:schemeClr val="accent1"/>
                </a:solidFill>
              </a14:hiddenFill>
            </a:ext>
          </a:extLst>
        </p:spPr>
      </p:pic>
      <p:sp>
        <p:nvSpPr>
          <p:cNvPr id="6" name="TextBox 5"/>
          <p:cNvSpPr txBox="1"/>
          <p:nvPr/>
        </p:nvSpPr>
        <p:spPr>
          <a:xfrm>
            <a:off x="517236" y="2373048"/>
            <a:ext cx="2286000" cy="4524315"/>
          </a:xfrm>
          <a:prstGeom prst="rect">
            <a:avLst/>
          </a:prstGeom>
          <a:noFill/>
        </p:spPr>
        <p:txBody>
          <a:bodyPr wrap="square" rtlCol="0">
            <a:spAutoFit/>
          </a:bodyPr>
          <a:lstStyle/>
          <a:p>
            <a:r>
              <a:rPr lang="en-US" sz="1600" dirty="0">
                <a:solidFill>
                  <a:srgbClr val="0070C0"/>
                </a:solidFill>
              </a:rPr>
              <a:t>12.2.14 – Sixers begin season 0-17.</a:t>
            </a:r>
          </a:p>
          <a:p>
            <a:r>
              <a:rPr lang="en-US" sz="1600" dirty="0">
                <a:solidFill>
                  <a:srgbClr val="0070C0"/>
                </a:solidFill>
              </a:rPr>
              <a:t>Finish 18-64</a:t>
            </a:r>
          </a:p>
          <a:p>
            <a:endParaRPr lang="en-US" sz="1600" dirty="0">
              <a:solidFill>
                <a:srgbClr val="0070C0"/>
              </a:solidFill>
            </a:endParaRPr>
          </a:p>
          <a:p>
            <a:r>
              <a:rPr lang="en-US" sz="1600" dirty="0">
                <a:solidFill>
                  <a:srgbClr val="0070C0"/>
                </a:solidFill>
              </a:rPr>
              <a:t>2015-2016:</a:t>
            </a:r>
          </a:p>
          <a:p>
            <a:r>
              <a:rPr lang="en-US" sz="1600" dirty="0">
                <a:solidFill>
                  <a:srgbClr val="0070C0"/>
                </a:solidFill>
              </a:rPr>
              <a:t>10-72</a:t>
            </a:r>
          </a:p>
          <a:p>
            <a:endParaRPr lang="en-US" sz="1600" dirty="0">
              <a:solidFill>
                <a:srgbClr val="0070C0"/>
              </a:solidFill>
            </a:endParaRPr>
          </a:p>
          <a:p>
            <a:r>
              <a:rPr lang="en-US" sz="1600" dirty="0">
                <a:solidFill>
                  <a:srgbClr val="0070C0"/>
                </a:solidFill>
              </a:rPr>
              <a:t>2016-2017:</a:t>
            </a:r>
          </a:p>
          <a:p>
            <a:r>
              <a:rPr lang="en-US" sz="1600" dirty="0">
                <a:solidFill>
                  <a:srgbClr val="0070C0"/>
                </a:solidFill>
              </a:rPr>
              <a:t>28-54</a:t>
            </a:r>
          </a:p>
          <a:p>
            <a:endParaRPr lang="en-US" sz="1600" dirty="0"/>
          </a:p>
          <a:p>
            <a:r>
              <a:rPr lang="en-US" sz="1600" dirty="0"/>
              <a:t>2017-2018:</a:t>
            </a:r>
          </a:p>
          <a:p>
            <a:r>
              <a:rPr lang="en-US" sz="1600" dirty="0"/>
              <a:t>52-30</a:t>
            </a:r>
          </a:p>
          <a:p>
            <a:endParaRPr lang="en-US" sz="1600" dirty="0"/>
          </a:p>
          <a:p>
            <a:r>
              <a:rPr lang="en-US" sz="1600" dirty="0"/>
              <a:t>2018-2019:</a:t>
            </a:r>
          </a:p>
          <a:p>
            <a:r>
              <a:rPr lang="en-US" sz="1600" dirty="0"/>
              <a:t>51-31</a:t>
            </a:r>
          </a:p>
          <a:p>
            <a:endParaRPr lang="en-US" sz="1600" dirty="0"/>
          </a:p>
          <a:p>
            <a:r>
              <a:rPr lang="en-US" sz="1600" dirty="0"/>
              <a:t>2019-2020:</a:t>
            </a:r>
          </a:p>
          <a:p>
            <a:r>
              <a:rPr lang="en-US" sz="1600" dirty="0"/>
              <a:t>43-30</a:t>
            </a:r>
          </a:p>
        </p:txBody>
      </p:sp>
    </p:spTree>
    <p:extLst>
      <p:ext uri="{BB962C8B-B14F-4D97-AF65-F5344CB8AC3E}">
        <p14:creationId xmlns:p14="http://schemas.microsoft.com/office/powerpoint/2010/main" val="12993969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57200" y="838200"/>
            <a:ext cx="6839309" cy="5105400"/>
          </a:xfrm>
          <a:prstGeom prst="rect">
            <a:avLst/>
          </a:prstGeom>
        </p:spPr>
      </p:pic>
    </p:spTree>
    <p:extLst>
      <p:ext uri="{BB962C8B-B14F-4D97-AF65-F5344CB8AC3E}">
        <p14:creationId xmlns:p14="http://schemas.microsoft.com/office/powerpoint/2010/main" val="31401872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229600" cy="990600"/>
          </a:xfrm>
        </p:spPr>
        <p:txBody>
          <a:bodyPr/>
          <a:lstStyle/>
          <a:p>
            <a:r>
              <a:rPr lang="en-US" dirty="0"/>
              <a:t>Stat Geek to the Stars – J.Zormelo</a:t>
            </a:r>
          </a:p>
        </p:txBody>
      </p:sp>
      <p:pic>
        <p:nvPicPr>
          <p:cNvPr id="2051" name="Picture 3">
            <a:hlinkClick r:id="rId2"/>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304801" y="1676399"/>
            <a:ext cx="3657600" cy="3229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76200" y="6456402"/>
            <a:ext cx="8686800" cy="553998"/>
          </a:xfrm>
          <a:prstGeom prst="rect">
            <a:avLst/>
          </a:prstGeom>
        </p:spPr>
        <p:txBody>
          <a:bodyPr wrap="square">
            <a:spAutoFit/>
          </a:bodyPr>
          <a:lstStyle/>
          <a:p>
            <a:r>
              <a:rPr lang="en-US" sz="1000" dirty="0">
                <a:hlinkClick r:id="rId2"/>
              </a:rPr>
              <a:t>http://www.washingtonpost.com/lifestyle/magazine/justin-zormelo-stats-geek-to-the-nba-stars-including-kevin-durant/2014/11/26/937c9d8a-5e15-11e4-8b9e-2ccdac31a031_story.html</a:t>
            </a:r>
            <a:endParaRPr lang="en-US" sz="1000" dirty="0"/>
          </a:p>
          <a:p>
            <a:endParaRPr lang="en-US" sz="1000" dirty="0"/>
          </a:p>
        </p:txBody>
      </p:sp>
      <p:sp>
        <p:nvSpPr>
          <p:cNvPr id="5" name="Rectangle 4"/>
          <p:cNvSpPr/>
          <p:nvPr/>
        </p:nvSpPr>
        <p:spPr>
          <a:xfrm>
            <a:off x="276226" y="5334000"/>
            <a:ext cx="4572000" cy="923330"/>
          </a:xfrm>
          <a:prstGeom prst="rect">
            <a:avLst/>
          </a:prstGeom>
        </p:spPr>
        <p:txBody>
          <a:bodyPr>
            <a:spAutoFit/>
          </a:bodyPr>
          <a:lstStyle/>
          <a:p>
            <a:r>
              <a:rPr lang="en-US" dirty="0"/>
              <a:t>Zormelo, who declined to discuss how much he charges, has had more than 30 NBA clients, many of them all-stars.</a:t>
            </a:r>
          </a:p>
        </p:txBody>
      </p:sp>
      <p:pic>
        <p:nvPicPr>
          <p:cNvPr id="2053" name="Picture 5" descr="http://img.washingtonpost.com/rf/image_1484w/2010-2019/WashingtonPost/2014/11/24/Magazine/Images/NEWmoneyballgraphic-600.jpg?uuid=_HoQoHQUEeScn6N-KegM1Q"/>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419600" y="1676398"/>
            <a:ext cx="4486287" cy="2590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9234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C5D529-034F-4106-A738-BDF13C99BEC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04799" y="1219200"/>
            <a:ext cx="8136903" cy="4728294"/>
          </a:xfrm>
          <a:prstGeom prst="rect">
            <a:avLst/>
          </a:prstGeom>
          <a:ln w="15875">
            <a:solidFill>
              <a:schemeClr val="tx1"/>
            </a:solidFill>
          </a:ln>
        </p:spPr>
      </p:pic>
      <p:pic>
        <p:nvPicPr>
          <p:cNvPr id="6" name="Picture 5">
            <a:extLst>
              <a:ext uri="{FF2B5EF4-FFF2-40B4-BE49-F238E27FC236}">
                <a16:creationId xmlns:a16="http://schemas.microsoft.com/office/drawing/2014/main" id="{90D009ED-692D-4954-ACFE-89AF13C7604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34099" y="381000"/>
            <a:ext cx="7010400" cy="609600"/>
          </a:xfrm>
          <a:prstGeom prst="rect">
            <a:avLst/>
          </a:prstGeom>
        </p:spPr>
      </p:pic>
    </p:spTree>
    <p:extLst>
      <p:ext uri="{BB962C8B-B14F-4D97-AF65-F5344CB8AC3E}">
        <p14:creationId xmlns:p14="http://schemas.microsoft.com/office/powerpoint/2010/main" val="1958166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BCED53-91B9-41BE-8FF4-11DD71D5A6F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04800" y="381000"/>
            <a:ext cx="7010400" cy="609600"/>
          </a:xfrm>
          <a:prstGeom prst="rect">
            <a:avLst/>
          </a:prstGeom>
        </p:spPr>
      </p:pic>
      <p:pic>
        <p:nvPicPr>
          <p:cNvPr id="5" name="Picture 4">
            <a:extLst>
              <a:ext uri="{FF2B5EF4-FFF2-40B4-BE49-F238E27FC236}">
                <a16:creationId xmlns:a16="http://schemas.microsoft.com/office/drawing/2014/main" id="{CB5233E0-FD05-4245-9C30-5A8992C2E14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15653" y="1371600"/>
            <a:ext cx="8512693" cy="4495800"/>
          </a:xfrm>
          <a:prstGeom prst="rect">
            <a:avLst/>
          </a:prstGeom>
          <a:ln w="15875">
            <a:solidFill>
              <a:schemeClr val="tx1"/>
            </a:solidFill>
          </a:ln>
        </p:spPr>
      </p:pic>
    </p:spTree>
    <p:extLst>
      <p:ext uri="{BB962C8B-B14F-4D97-AF65-F5344CB8AC3E}">
        <p14:creationId xmlns:p14="http://schemas.microsoft.com/office/powerpoint/2010/main" val="33111729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10511</TotalTime>
  <Words>3648</Words>
  <Application>Microsoft Office PowerPoint</Application>
  <PresentationFormat>On-screen Show (4:3)</PresentationFormat>
  <Paragraphs>379</Paragraphs>
  <Slides>72</Slides>
  <Notes>50</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72</vt:i4>
      </vt:variant>
    </vt:vector>
  </HeadingPairs>
  <TitlesOfParts>
    <vt:vector size="79" baseType="lpstr">
      <vt:lpstr>Arial</vt:lpstr>
      <vt:lpstr>Calibri</vt:lpstr>
      <vt:lpstr>ff-meta-serif-web-pro</vt:lpstr>
      <vt:lpstr>georgia</vt:lpstr>
      <vt:lpstr>system-ui</vt:lpstr>
      <vt:lpstr>tahoma</vt:lpstr>
      <vt:lpstr>Clarity</vt:lpstr>
      <vt:lpstr>PowerPoint Presentation</vt:lpstr>
      <vt:lpstr>PowerPoint Presentation</vt:lpstr>
      <vt:lpstr>PowerPoint Presentation</vt:lpstr>
      <vt:lpstr>PowerPoint Presentation</vt:lpstr>
      <vt:lpstr>2021 FINAL – DUE 12/11</vt:lpstr>
      <vt:lpstr>PowerPoint Presentation</vt:lpstr>
      <vt:lpstr>PowerPoint Presentation</vt:lpstr>
      <vt:lpstr>PowerPoint Presentation</vt:lpstr>
      <vt:lpstr>PowerPoint Presentation</vt:lpstr>
      <vt:lpstr>PowerPoint Presentation</vt:lpstr>
      <vt:lpstr>PowerPoint Presentation</vt:lpstr>
      <vt:lpstr>Breakout – Match Analysis</vt:lpstr>
      <vt:lpstr>Player Analytics</vt:lpstr>
      <vt:lpstr>NBA – Scoring on the Rise</vt:lpstr>
      <vt:lpstr>PowerPoint Presentation</vt:lpstr>
      <vt:lpstr>NBA – Scoring slowdown this season</vt:lpstr>
      <vt:lpstr>PowerPoint Presentation</vt:lpstr>
      <vt:lpstr>PowerPoint Presentation</vt:lpstr>
      <vt:lpstr>NBA - Old Metrics</vt:lpstr>
      <vt:lpstr>PowerPoint Presentation</vt:lpstr>
      <vt:lpstr>2000s – Top Players/Tradt’l stats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NBA - New Metrics</vt:lpstr>
      <vt:lpstr>PowerPoint Presentation</vt:lpstr>
      <vt:lpstr>PowerPoint Presentation</vt:lpstr>
      <vt:lpstr>PowerPoint Presentation</vt:lpstr>
      <vt:lpstr>PowerPoint Presentation</vt:lpstr>
      <vt:lpstr>PowerPoint Presentation</vt:lpstr>
      <vt:lpstr>PowerPoint Presentation</vt:lpstr>
      <vt:lpstr>Player Impact Estimate (PIE)</vt:lpstr>
      <vt:lpstr>PowerPoint Presentation</vt:lpstr>
      <vt:lpstr>PowerPoint Presentation</vt:lpstr>
      <vt:lpstr>PowerPoint Presentation</vt:lpstr>
      <vt:lpstr>NBA.com Impact Stats</vt:lpstr>
      <vt:lpstr>Breakout Activity – Match-ups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Battier vs. Kobe</vt:lpstr>
      <vt:lpstr>Battier vs. Kobe</vt:lpstr>
      <vt:lpstr>The Battier impact</vt:lpstr>
      <vt:lpstr>PowerPoint Presentation</vt:lpstr>
      <vt:lpstr>PowerPoint Presentation</vt:lpstr>
      <vt:lpstr>PowerPoint Presentation</vt:lpstr>
      <vt:lpstr>PowerPoint Presentation</vt:lpstr>
      <vt:lpstr>PowerPoint Presentation</vt:lpstr>
      <vt:lpstr>Rockets/Moreyball: Morey’s early years</vt:lpstr>
      <vt:lpstr>Rockets 2013-14</vt:lpstr>
      <vt:lpstr>MoreyBall - Rockets Key Acquisitions</vt:lpstr>
      <vt:lpstr>PowerPoint Presentation</vt:lpstr>
      <vt:lpstr>PowerPoint Presentation</vt:lpstr>
      <vt:lpstr>PowerPoint Presentation</vt:lpstr>
      <vt:lpstr>PowerPoint Presentation</vt:lpstr>
      <vt:lpstr>PowerPoint Presentation</vt:lpstr>
      <vt:lpstr>PowerPoint Presentation</vt:lpstr>
      <vt:lpstr>Stat Geek to the Stars – J.Zormelo</vt:lpstr>
    </vt:vector>
  </TitlesOfParts>
  <Company>Washington Nationals Baseball Club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WNLP-XXX</dc:creator>
  <cp:lastModifiedBy>Scott  Lewis</cp:lastModifiedBy>
  <cp:revision>437</cp:revision>
  <cp:lastPrinted>2013-10-31T19:26:18Z</cp:lastPrinted>
  <dcterms:created xsi:type="dcterms:W3CDTF">2013-10-16T20:36:31Z</dcterms:created>
  <dcterms:modified xsi:type="dcterms:W3CDTF">2021-11-30T20:50:46Z</dcterms:modified>
</cp:coreProperties>
</file>